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61" r:id="rId4"/>
    <p:sldId id="283" r:id="rId5"/>
    <p:sldId id="281" r:id="rId6"/>
    <p:sldId id="269" r:id="rId7"/>
    <p:sldId id="270" r:id="rId8"/>
    <p:sldId id="271" r:id="rId9"/>
    <p:sldId id="277" r:id="rId10"/>
    <p:sldId id="285" r:id="rId11"/>
    <p:sldId id="279" r:id="rId12"/>
    <p:sldId id="278" r:id="rId13"/>
    <p:sldId id="280" r:id="rId14"/>
    <p:sldId id="28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7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533400" y="332656"/>
            <a:ext cx="8253442" cy="1080121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№5</a:t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«Теремок» </a:t>
            </a:r>
            <a:r>
              <a:rPr lang="ru-RU" sz="1800" dirty="0" err="1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г.Урень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Нижегородская область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>
            <a:spLocks noGrp="1"/>
          </p:cNvSpPr>
          <p:nvPr>
            <p:ph type="subTitle" idx="1"/>
          </p:nvPr>
        </p:nvSpPr>
        <p:spPr>
          <a:xfrm>
            <a:off x="533400" y="1412776"/>
            <a:ext cx="7854950" cy="4945162"/>
          </a:xfrm>
        </p:spPr>
        <p:txBody>
          <a:bodyPr>
            <a:normAutofit fontScale="70000" lnSpcReduction="20000"/>
          </a:bodyPr>
          <a:lstStyle/>
          <a:p>
            <a:r>
              <a:rPr lang="ru-RU" sz="2000" dirty="0" smtClean="0">
                <a:effectLst/>
              </a:rPr>
              <a:t>        </a:t>
            </a:r>
            <a:r>
              <a:rPr lang="ru-RU" sz="20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</a:t>
            </a:r>
          </a:p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</a:t>
            </a:r>
          </a:p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коммуникативных способностей старших дошкольников как одной из составляющих психологической готовности к школе</a:t>
            </a:r>
          </a:p>
          <a:p>
            <a:r>
              <a:rPr lang="ru-RU" sz="3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(материал из опыта работы)</a:t>
            </a:r>
            <a:endParaRPr lang="ru-RU" sz="3000" b="1" dirty="0">
              <a:solidFill>
                <a:schemeClr val="accent1">
                  <a:lumMod val="50000"/>
                </a:schemeClr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pPr algn="l"/>
            <a:r>
              <a:rPr lang="ru-RU" sz="2300" b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</a:t>
            </a:r>
            <a: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Румянцева И.В.,</a:t>
            </a:r>
            <a:b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педагог-психолог</a:t>
            </a:r>
            <a: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                      </a:t>
            </a:r>
            <a:b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</a:t>
            </a:r>
          </a:p>
          <a:p>
            <a:pPr algn="l"/>
            <a:r>
              <a:rPr lang="ru-RU" sz="20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</a:t>
            </a:r>
          </a:p>
          <a:p>
            <a:pPr algn="l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2020-2021 учебный год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                       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2017-2018 учебный год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42910" y="571480"/>
            <a:ext cx="7772400" cy="2000263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795310" y="723880"/>
            <a:ext cx="7772400" cy="2000263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tint val="90000"/>
                  <a:satMod val="12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84984"/>
            <a:ext cx="3322637" cy="223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72067" y="620688"/>
            <a:ext cx="7408333" cy="5505475"/>
          </a:xfrm>
        </p:spPr>
        <p:txBody>
          <a:bodyPr>
            <a:norm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endPara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Понятия </a:t>
            </a:r>
            <a:endParaRPr lang="ru-RU" sz="2000" b="1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endParaRPr lang="ru-RU" sz="18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endParaRPr lang="ru-RU" sz="18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sz="18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Коммуникативная </a:t>
            </a:r>
            <a:r>
              <a:rPr lang="ru-RU" sz="18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готовность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sz="1800" dirty="0" err="1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сформированность</a:t>
            </a:r>
            <a:r>
              <a:rPr lang="ru-RU" sz="180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произвольного общения со взрослым: понимание условности вопросов учителя, его особой позиции, специфичности учебных ситуаций и учебного общения</a:t>
            </a:r>
            <a:r>
              <a:rPr lang="ru-RU" sz="180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8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sz="1800" dirty="0" err="1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сформированность</a:t>
            </a:r>
            <a:r>
              <a:rPr lang="ru-RU" sz="1800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общения со сверстниками и отношение к самому себе</a:t>
            </a:r>
            <a:r>
              <a:rPr lang="ru-RU" sz="1800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fontAlgn="base">
              <a:lnSpc>
                <a:spcPct val="115000"/>
              </a:lnSpc>
              <a:spcAft>
                <a:spcPts val="1875"/>
              </a:spcAft>
              <a:buClr>
                <a:srgbClr val="31B6FD"/>
              </a:buClr>
            </a:pPr>
            <a:r>
              <a:rPr lang="ru-RU" sz="1800" b="1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Коммуникативные способности </a:t>
            </a:r>
            <a:r>
              <a:rPr lang="ru-RU" sz="18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</a:t>
            </a:r>
            <a:r>
              <a:rPr lang="ru-RU" sz="1800" dirty="0">
                <a:solidFill>
                  <a:srgbClr val="31B6FD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индивидуальные психологические особенности личности, обеспечивающие эффективное взаимодействие и адекватное взаимопонимание между людьми в процессе общения или выполнения совместной деятельности.</a:t>
            </a:r>
            <a:endParaRPr lang="ru-RU" sz="1800" dirty="0">
              <a:solidFill>
                <a:srgbClr val="31B6FD">
                  <a:lumMod val="50000"/>
                </a:srgbClr>
              </a:solidFill>
              <a:latin typeface="Calibri"/>
              <a:ea typeface="Calibri"/>
              <a:cs typeface="Times New Roman"/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8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09120"/>
            <a:ext cx="1327721" cy="1295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72067" y="980728"/>
            <a:ext cx="7408333" cy="5145435"/>
          </a:xfrm>
        </p:spPr>
        <p:txBody>
          <a:bodyPr>
            <a:normAutofit fontScale="25000" lnSpcReduction="20000"/>
          </a:bodyPr>
          <a:lstStyle/>
          <a:p>
            <a:pPr lvl="0" fontAlgn="base">
              <a:lnSpc>
                <a:spcPct val="115000"/>
              </a:lnSpc>
              <a:spcAft>
                <a:spcPts val="1875"/>
              </a:spcAft>
              <a:buClr>
                <a:srgbClr val="31B6FD"/>
              </a:buClr>
            </a:pPr>
            <a:r>
              <a:rPr lang="ru-RU" sz="22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 своей работе с детьми по развитию коммуникативных   </a:t>
            </a:r>
            <a:r>
              <a:rPr lang="ru-RU" sz="72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72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способностей я использую игровую технологию, которая</a:t>
            </a:r>
            <a:br>
              <a:rPr lang="ru-RU" sz="72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72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включает в себя различные игры. </a:t>
            </a:r>
          </a:p>
          <a:p>
            <a:pPr lvl="0" fontAlgn="base">
              <a:lnSpc>
                <a:spcPct val="115000"/>
              </a:lnSpc>
              <a:spcAft>
                <a:spcPts val="1875"/>
              </a:spcAft>
              <a:buClr>
                <a:srgbClr val="31B6FD"/>
              </a:buClr>
              <a:buNone/>
            </a:pPr>
            <a:r>
              <a:rPr lang="ru-RU" sz="72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З</a:t>
            </a:r>
            <a:r>
              <a:rPr lang="ru-RU" sz="72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72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основу была взята программа развития коммуникативных навыков у детей старшего дошкольного возраста, имеющих проблемы в общении со сверстниками (автор Ю.Л.Левицкая, кандидат психологических наук, доцент кафедры психологии ГОУ ДПО «НИРО»). Игры из этой программы можно использовать в обычном детском коллективе, как развивающие.</a:t>
            </a:r>
          </a:p>
          <a:p>
            <a:pPr lvl="0">
              <a:buClr>
                <a:srgbClr val="0BD0D9"/>
              </a:buClr>
              <a:buNone/>
            </a:pPr>
            <a:r>
              <a:rPr lang="ru-RU" sz="72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Общая </a:t>
            </a:r>
            <a:r>
              <a:rPr lang="ru-RU" sz="7200" b="1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цель программы</a:t>
            </a:r>
            <a:r>
              <a:rPr lang="ru-RU" sz="72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: научить детей выстраивать устойчивые продуктивные взаимоотношения со </a:t>
            </a:r>
            <a:r>
              <a:rPr lang="ru-RU" sz="72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сверстниками.</a:t>
            </a:r>
          </a:p>
          <a:p>
            <a:pPr lvl="0">
              <a:buClr>
                <a:srgbClr val="0BD0D9"/>
              </a:buClr>
              <a:buFont typeface="Arial" charset="0"/>
              <a:buChar char="•"/>
            </a:pPr>
            <a:endParaRPr lang="ru-RU" sz="7200" dirty="0" smtClean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Clr>
                <a:srgbClr val="0BD0D9"/>
              </a:buClr>
              <a:buNone/>
            </a:pPr>
            <a:r>
              <a:rPr lang="ru-RU" sz="7200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    </a:t>
            </a:r>
            <a:r>
              <a:rPr lang="ru-RU" sz="7200" dirty="0" smtClean="0">
                <a:latin typeface="Times New Roman"/>
                <a:ea typeface="Calibri"/>
                <a:cs typeface="Times New Roman"/>
              </a:rPr>
              <a:t>Все </a:t>
            </a:r>
            <a:r>
              <a:rPr lang="ru-RU" sz="7200" dirty="0">
                <a:latin typeface="Times New Roman"/>
                <a:ea typeface="Calibri"/>
                <a:cs typeface="Times New Roman"/>
              </a:rPr>
              <a:t>игры должны быть основаны только на </a:t>
            </a:r>
            <a:r>
              <a:rPr lang="ru-RU" sz="7200" dirty="0" smtClean="0">
                <a:latin typeface="Times New Roman"/>
                <a:ea typeface="Calibri"/>
                <a:cs typeface="Times New Roman"/>
              </a:rPr>
              <a:t>добровольном</a:t>
            </a:r>
            <a:br>
              <a:rPr lang="ru-RU" sz="7200" dirty="0" smtClean="0">
                <a:latin typeface="Times New Roman"/>
                <a:ea typeface="Calibri"/>
                <a:cs typeface="Times New Roman"/>
              </a:rPr>
            </a:br>
            <a:r>
              <a:rPr lang="ru-RU" sz="7200" dirty="0" smtClean="0">
                <a:latin typeface="Times New Roman"/>
                <a:ea typeface="Calibri"/>
                <a:cs typeface="Times New Roman"/>
              </a:rPr>
              <a:t>участии детей.</a:t>
            </a:r>
            <a:endParaRPr lang="ru-RU" sz="7200" dirty="0">
              <a:latin typeface="Calibri"/>
              <a:ea typeface="Calibri"/>
              <a:cs typeface="Times New Roman"/>
            </a:endParaRPr>
          </a:p>
          <a:p>
            <a:pPr marL="0" lvl="0" indent="0" fontAlgn="base">
              <a:lnSpc>
                <a:spcPct val="115000"/>
              </a:lnSpc>
              <a:spcAft>
                <a:spcPts val="1875"/>
              </a:spcAft>
              <a:buClr>
                <a:srgbClr val="31B6FD"/>
              </a:buClr>
              <a:buNone/>
            </a:pPr>
            <a:r>
              <a:rPr lang="ru-RU" sz="22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797152"/>
            <a:ext cx="12557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00232" y="571480"/>
            <a:ext cx="4857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Содержание  работы</a:t>
            </a:r>
            <a:endParaRPr lang="ru-RU" b="1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1628800"/>
            <a:ext cx="7408333" cy="4353347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Помочь ребенку преодолеть отчужденное отношение к сверстникам, увидеть в них партнеров по игре. (Проводятся игры, не требующие конкурентных отношений.)</a:t>
            </a:r>
          </a:p>
          <a:p>
            <a:pPr marL="457200" indent="-457200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детей правильно воспринимать сверстников-их движения, действия, слова, понимать эмоциональные состояния. (Игры и упражнения на передачу эмоций)</a:t>
            </a:r>
          </a:p>
          <a:p>
            <a:pPr marL="457200" indent="-457200">
              <a:buAutoNum type="arabicPeriod"/>
            </a:pP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0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у детей эмоционально-волевую регуляцию, </a:t>
            </a: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учить </a:t>
            </a:r>
            <a:r>
              <a:rPr lang="ru-RU" sz="20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освобождаться от негативных эмоций при проигрыше, изменяя отношение к ситуации проигрыша</a:t>
            </a: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.(Подвижные игры с правилами)</a:t>
            </a:r>
          </a:p>
          <a:p>
            <a:pPr marL="457200" indent="-457200">
              <a:buAutoNum type="arabicPeriod"/>
            </a:pP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Научить детей самостоятельно выстраивать устойчивые продуктивные взаимоотношения. (Игры на сотрудничество)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по развитию коммуникативных способностей у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373216"/>
            <a:ext cx="1328737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19644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836712"/>
            <a:ext cx="7408333" cy="5289451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Игры</a:t>
            </a:r>
            <a:r>
              <a:rPr lang="ru-RU" sz="2000" b="1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требующие конкурентных </a:t>
            </a:r>
            <a:r>
              <a:rPr lang="ru-RU" sz="20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отношений:</a:t>
            </a:r>
            <a:br>
              <a:rPr lang="ru-RU" sz="20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Мы одно большое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доброе животное»,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Царевна </a:t>
            </a:r>
            <a:r>
              <a:rPr lang="ru-RU" sz="2000" dirty="0" err="1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Несмеяна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«Чай, чай, выручай».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0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Особенно нравится детям такая </a:t>
            </a:r>
            <a:b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игра, как </a:t>
            </a:r>
            <a:r>
              <a:rPr lang="ru-RU" sz="20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«Искупаем в хорошем</a:t>
            </a:r>
            <a:br>
              <a:rPr lang="ru-RU" sz="20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настроении».</a:t>
            </a: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b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желающий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встает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середину круга,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остальные дети</a:t>
            </a:r>
            <a:b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купают его в хорошем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настроении</a:t>
            </a:r>
            <a:b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ласковыми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прикосновениями.</a:t>
            </a: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13847" y="1916832"/>
            <a:ext cx="3005137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47738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72067" y="548680"/>
            <a:ext cx="7408333" cy="5577483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 и упражнения на передачу </a:t>
            </a:r>
            <a:r>
              <a:rPr lang="ru-RU" sz="2000" b="1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эмоций: </a:t>
            </a:r>
            <a:br>
              <a:rPr lang="ru-RU" sz="2000" b="1" dirty="0" smtClean="0">
                <a:solidFill>
                  <a:srgbClr val="073E8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«Царь Горох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(«Что умеем мы не скажем, а как делаем – покажем»), «Зеркало», «Договорись глазами»,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«У кровати есть спинка, а у стула ножки»</a:t>
            </a:r>
          </a:p>
        </p:txBody>
      </p:sp>
      <p:pic>
        <p:nvPicPr>
          <p:cNvPr id="4098" name="Picture 2" descr="C:\Users\Ирина\Desktop\фото коммуник. игр\20201022_15325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0688" y="2959832"/>
            <a:ext cx="3159424" cy="236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esktop\фото коммуник. игр\20201021_0858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82548" y="2870380"/>
            <a:ext cx="3159424" cy="25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692696"/>
            <a:ext cx="7408333" cy="5361459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Подвижные игры с правилами: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«Займи стул», «Найди и промолчи»,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«Тише едешь, дальше будешь»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Ирина\Desktop\фото коммуник. игр\20201022_1542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1395" y="2231052"/>
            <a:ext cx="3665894" cy="274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Ирина\Desktop\фото коммуник. игр\20201022_1541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4421755" y="2232977"/>
            <a:ext cx="3665895" cy="2789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4644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Игры на сотрудничество</a:t>
            </a:r>
          </a:p>
          <a:p>
            <a:pPr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pPr>
              <a:buNone/>
            </a:pPr>
            <a:r>
              <a:rPr lang="ru-RU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того, чтобы дети самостоятельно выстраивали устойчивые продуктивные взаимоотношения предлагаю игры и упражнения на сотрудничество. Например,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«Рукавички»: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 по узору на своей рукавичке должны найти себе пару и раскрасить узоры одинаково.</a:t>
            </a:r>
          </a:p>
          <a:p>
            <a:pPr>
              <a:buNone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В игре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«Мостик»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дети в парах должны пройти через узкий мостик, не заступив за черту и не уронив партнера.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72067" y="980728"/>
            <a:ext cx="7408333" cy="5145435"/>
          </a:xfrm>
        </p:spPr>
        <p:txBody>
          <a:bodyPr/>
          <a:lstStyle/>
          <a:p>
            <a:pPr fontAlgn="base">
              <a:lnSpc>
                <a:spcPct val="115000"/>
              </a:lnSpc>
              <a:spcAft>
                <a:spcPts val="1875"/>
              </a:spcAft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Игровая технология включает в себя игры-драматизации,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психогимнастические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 этюды, которые помогают детям преодолевать застенчивость, раскрепощаться.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</a:rPr>
              <a:t> </a:t>
            </a:r>
            <a:endParaRPr lang="ru-RU" sz="1800" dirty="0">
              <a:solidFill>
                <a:schemeClr val="accent1">
                  <a:lumMod val="50000"/>
                </a:schemeClr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1027" name="Picture 3" descr="D:\ПРОЕКТ по сказкам\фото\SAM_33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64124"/>
            <a:ext cx="4183627" cy="3137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SAM_33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068960"/>
            <a:ext cx="3121183" cy="233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SAM_33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83705"/>
            <a:ext cx="3312368" cy="2483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87418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692696"/>
            <a:ext cx="7408333" cy="5433467"/>
          </a:xfrm>
        </p:spPr>
        <p:txBody>
          <a:bodyPr/>
          <a:lstStyle/>
          <a:p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В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работе по развитию коммуникативных способностей использую организацию театральной деятельности.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Если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ребенок не решается проявить активность в реальной жизни, то в условиях театрализованной среды он получает возможность взаимодействовать с другими детьми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  <a:b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</a:t>
            </a:r>
            <a:r>
              <a:rPr lang="ru-RU" sz="2000" b="1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Исполняемая </a:t>
            </a:r>
            <a:r>
              <a:rPr lang="ru-RU" sz="2000" b="1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роль,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особенно диалог с другим персонажем, ставит детей перед необходимостью ясно, четко, понятно изъясняться, т.е. </a:t>
            </a:r>
            <a:r>
              <a:rPr lang="ru-RU" sz="2000" b="1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учит общению, развивает коммуникативную способность.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</a:t>
            </a:r>
            <a:b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Театрализованная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 позволяет </a:t>
            </a:r>
            <a:r>
              <a:rPr lang="ru-RU" sz="2000" b="1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формировать опыт социальных навыков поведения,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т.к. каждый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спектакль создан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 основе литературного произведения </a:t>
            </a:r>
            <a:r>
              <a:rPr lang="ru-RU" sz="2000" dirty="0" smtClean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и имеет </a:t>
            </a: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31B6FD">
                    <a:lumMod val="50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нравственную направленность. 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09120"/>
            <a:ext cx="12557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84171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980728"/>
            <a:ext cx="7408333" cy="5145435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Спектакль с детьми старшей группы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«Лекарство от плохого настроения»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пьесе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Т.Рик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Ирина\Desktop\Спектакль фото\DSCN15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97825" y="2132856"/>
            <a:ext cx="5286261" cy="3965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64285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рина\Desktop\Спектакль фото\DSCN15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786503"/>
            <a:ext cx="4601633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Ирина\Desktop\Спектакль фото\DSCN15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692696"/>
            <a:ext cx="4902277" cy="367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Ирина\Desktop\Спектакль фото\DSCN15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76104"/>
            <a:ext cx="4038313" cy="302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Ирина\Desktop\Спектакль фото\DSCN15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0451" y="3578892"/>
            <a:ext cx="3917262" cy="2938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028051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72067" y="1052736"/>
            <a:ext cx="7408333" cy="5073427"/>
          </a:xfrm>
        </p:spPr>
        <p:txBody>
          <a:bodyPr>
            <a:normAutofit/>
          </a:bodyPr>
          <a:lstStyle/>
          <a:p>
            <a:pPr marL="0" lvl="0" indent="0" algn="ctr" fontAlgn="base">
              <a:lnSpc>
                <a:spcPct val="115000"/>
              </a:lnSpc>
              <a:buClr>
                <a:srgbClr val="31B6FD"/>
              </a:buClr>
              <a:buNone/>
            </a:pP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Результаты 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проведенной работы</a:t>
            </a:r>
            <a:r>
              <a:rPr lang="ru-RU" sz="2000" b="1" dirty="0" smtClean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</a:t>
            </a:r>
          </a:p>
          <a:p>
            <a:pPr marL="0" lvl="0" indent="0" algn="ctr" fontAlgn="base">
              <a:lnSpc>
                <a:spcPct val="115000"/>
              </a:lnSpc>
              <a:buClr>
                <a:srgbClr val="31B6FD"/>
              </a:buClr>
              <a:buNone/>
            </a:pPr>
            <a:endParaRPr lang="ru-RU" sz="1800" dirty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детей сформированы первоначальные представления социального характера;</a:t>
            </a: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дети включены </a:t>
            </a: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в систему социальных </a:t>
            </a: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отношений; </a:t>
            </a: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осуществляется развитие </a:t>
            </a: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социального и эмоционального интеллекта, эмоциональной отзывчивости, </a:t>
            </a: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сопереживания;</a:t>
            </a:r>
            <a:endParaRPr lang="ru-RU" sz="1800" dirty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Clr>
                <a:srgbClr val="31B6FD"/>
              </a:buClr>
              <a:buNone/>
            </a:pP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происходит формирование </a:t>
            </a:r>
            <a:r>
              <a:rPr lang="ru-RU" sz="1800" dirty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готовности к совместной деятельности со </a:t>
            </a:r>
            <a:r>
              <a:rPr lang="ru-RU" sz="1800" dirty="0" smtClean="0">
                <a:solidFill>
                  <a:srgbClr val="073E87"/>
                </a:solidFill>
                <a:latin typeface="Times New Roman" pitchFamily="18" charset="0"/>
                <a:cs typeface="Times New Roman" pitchFamily="18" charset="0"/>
              </a:rPr>
              <a:t>сверстниками в процессе школьного обучения.</a:t>
            </a:r>
            <a:endParaRPr lang="ru-RU" sz="1800" dirty="0">
              <a:solidFill>
                <a:srgbClr val="073E87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endParaRPr lang="ru-RU" sz="1800" dirty="0">
              <a:solidFill>
                <a:srgbClr val="073E87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69160"/>
            <a:ext cx="12557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529916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6413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08920"/>
            <a:ext cx="2706687" cy="226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70301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1496</TotalTime>
  <Words>323</Words>
  <Application>Microsoft Office PowerPoint</Application>
  <PresentationFormat>Экран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Муниципальное бюджетное дошкольное образовательное учреждение №5 детский сад «Теремок» г.Урень Нижегородская область</vt:lpstr>
      <vt:lpstr>Слайд 2</vt:lpstr>
      <vt:lpstr>Слайд 3</vt:lpstr>
      <vt:lpstr>Задачи  работы по развитию коммуникативных способностей у детей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№5 детский сад «Теремок» г.Урень Нижегородская область Консультация с элементами тренинга</dc:title>
  <dc:creator>мама</dc:creator>
  <cp:lastModifiedBy>теремок</cp:lastModifiedBy>
  <cp:revision>96</cp:revision>
  <dcterms:created xsi:type="dcterms:W3CDTF">2018-02-26T16:23:48Z</dcterms:created>
  <dcterms:modified xsi:type="dcterms:W3CDTF">2020-10-23T11:37:38Z</dcterms:modified>
</cp:coreProperties>
</file>