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64" r:id="rId5"/>
    <p:sldId id="259" r:id="rId6"/>
    <p:sldId id="265" r:id="rId7"/>
    <p:sldId id="276" r:id="rId8"/>
    <p:sldId id="270" r:id="rId9"/>
    <p:sldId id="271" r:id="rId10"/>
    <p:sldId id="272" r:id="rId11"/>
    <p:sldId id="273" r:id="rId12"/>
    <p:sldId id="274" r:id="rId13"/>
    <p:sldId id="277" r:id="rId14"/>
    <p:sldId id="279" r:id="rId15"/>
    <p:sldId id="275" r:id="rId16"/>
    <p:sldId id="278" r:id="rId17"/>
    <p:sldId id="280" r:id="rId18"/>
    <p:sldId id="28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 snapToGrid="0">
      <p:cViewPr varScale="1">
        <p:scale>
          <a:sx n="70" d="100"/>
          <a:sy n="70" d="100"/>
        </p:scale>
        <p:origin x="3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451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56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46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078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28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098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258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91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314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809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3903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328C0-B389-4F37-B879-85B8D9FF751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7E86E-53D5-478D-9C78-46F82489BC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750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oshkolnik.ru/matematika/23396-prezentaciya-ispolzovanie-blokov-denesha-i-palochek-kyuizenera-dlya-razvitiya-logicheskogo-myshleniya-deteiy-srednego-doshkolnogo-vozrasta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s://ds04.infourok.ru/uploads/ex/1378/0017316f-71f06acc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03420" y="319526"/>
            <a:ext cx="72008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dirty="0">
                <a:ln w="1905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melia_DG" pitchFamily="2" charset="0"/>
                <a:cs typeface="Arial" charset="0"/>
              </a:rPr>
              <a:t>«Использование </a:t>
            </a:r>
            <a:endParaRPr lang="ru-RU" sz="4000" b="1" dirty="0" smtClean="0">
              <a:ln w="19050">
                <a:solidFill>
                  <a:prstClr val="white"/>
                </a:solidFill>
                <a:prstDash val="solid"/>
              </a:ln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6200000" scaled="1"/>
                <a:tileRect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melia_DG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dirty="0" smtClean="0">
                <a:ln w="1905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melia_DG" pitchFamily="2" charset="0"/>
                <a:cs typeface="Arial" charset="0"/>
              </a:rPr>
              <a:t>палочек </a:t>
            </a:r>
            <a:r>
              <a:rPr lang="ru-RU" sz="4000" b="1" dirty="0" err="1">
                <a:ln w="1905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melia_DG" pitchFamily="2" charset="0"/>
                <a:cs typeface="Arial" charset="0"/>
              </a:rPr>
              <a:t>Кюизенера</a:t>
            </a:r>
            <a:r>
              <a:rPr lang="ru-RU" sz="4000" b="1" dirty="0">
                <a:ln w="1905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melia_DG" pitchFamily="2" charset="0"/>
                <a:cs typeface="Arial" charset="0"/>
              </a:rPr>
              <a:t> </a:t>
            </a:r>
            <a:endParaRPr lang="ru-RU" sz="4000" b="1" dirty="0" smtClean="0">
              <a:ln w="19050">
                <a:solidFill>
                  <a:prstClr val="white"/>
                </a:solidFill>
                <a:prstDash val="solid"/>
              </a:ln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6200000" scaled="1"/>
                <a:tileRect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melia_DG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dirty="0" smtClean="0">
                <a:ln w="1905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melia_DG" pitchFamily="2" charset="0"/>
                <a:cs typeface="Arial" charset="0"/>
              </a:rPr>
              <a:t>в </a:t>
            </a:r>
            <a:r>
              <a:rPr lang="ru-RU" sz="4000" b="1" dirty="0">
                <a:ln w="1905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melia_DG" pitchFamily="2" charset="0"/>
                <a:cs typeface="Arial" charset="0"/>
              </a:rPr>
              <a:t>работе с дошкольниками»</a:t>
            </a:r>
            <a:endParaRPr lang="ru-RU" sz="6000" b="1" dirty="0">
              <a:ln w="19050">
                <a:solidFill>
                  <a:prstClr val="white"/>
                </a:solidFill>
                <a:prstDash val="solid"/>
              </a:ln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6200000" scaled="1"/>
                <a:tileRect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melia_DG" pitchFamily="2" charset="0"/>
              <a:cs typeface="Arial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075" y="2332872"/>
            <a:ext cx="3983849" cy="29923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017115" y="5399540"/>
            <a:ext cx="51097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7030A0"/>
                </a:solidFill>
                <a:latin typeface="Monotype Corsiva" pitchFamily="66" charset="0"/>
                <a:cs typeface="Arial" charset="0"/>
              </a:rPr>
              <a:t>Воспитатель                                                           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7030A0"/>
                </a:solidFill>
                <a:latin typeface="Monotype Corsiva" pitchFamily="66" charset="0"/>
                <a:cs typeface="Arial" charset="0"/>
              </a:rPr>
              <a:t>МДОУ детский сад «Радуга»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7030A0"/>
                </a:solidFill>
                <a:latin typeface="Monotype Corsiva" pitchFamily="66" charset="0"/>
                <a:cs typeface="Arial" charset="0"/>
              </a:rPr>
              <a:t>Голубева Е.В</a:t>
            </a: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  <a:cs typeface="Arial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  <a:cs typeface="Arial" charset="0"/>
              </a:rPr>
              <a:t>г</a:t>
            </a:r>
            <a:r>
              <a:rPr lang="ru-RU" b="1" dirty="0" err="1" smtClean="0">
                <a:solidFill>
                  <a:srgbClr val="7030A0"/>
                </a:solidFill>
                <a:latin typeface="Monotype Corsiva" pitchFamily="66" charset="0"/>
                <a:cs typeface="Arial" charset="0"/>
              </a:rPr>
              <a:t>.Урень</a:t>
            </a: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  <a:cs typeface="Arial" charset="0"/>
              </a:rPr>
              <a:t> 2021г.</a:t>
            </a:r>
            <a:endParaRPr lang="ru-RU" b="1" dirty="0">
              <a:solidFill>
                <a:srgbClr val="7030A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8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ds04.infourok.ru/uploads/ex/1378/0017316f-71f06acc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14230" y="252885"/>
            <a:ext cx="7412181" cy="5492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Тема: </a:t>
            </a:r>
            <a:endParaRPr lang="ru-RU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b="1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«</a:t>
            </a:r>
            <a:r>
              <a:rPr lang="ru-RU" sz="2000" b="1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Использование </a:t>
            </a:r>
            <a:r>
              <a:rPr lang="ru-RU" sz="2000" b="1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палочек </a:t>
            </a:r>
            <a:r>
              <a:rPr lang="ru-RU" sz="2000" b="1" u="sng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Кюизенера</a:t>
            </a:r>
            <a:r>
              <a:rPr lang="ru-RU" sz="2000" b="1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 </a:t>
            </a:r>
            <a:r>
              <a:rPr lang="ru-RU" sz="2000" b="1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для развития логического мышления детей»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мастер-класса: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профессионального мастерства педагогов - участников мастер-класса.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мастер–класса: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Сформировать у педагогов – участников мастер-класса представление об игровой технологии.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Познакомить участников мастер-класса с  применением развивающих игр с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палочками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Кюизенера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Обучить участников мастер–класса навыкам, составляющим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основу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игровой технологии.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Активизировать познавательную деятельность педагогов,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повысить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уровень их профессиональной компетенции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вопросах интеллектуального развития детей дошкольного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возраста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10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5003" y="279137"/>
            <a:ext cx="7907628" cy="5335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Одна из важнейших задач воспитания маленького ребен­ка - развитие его ума, формирование таких мыслительных умений и способностей, которые позволят осваивать новое. Каждый дошкольник - это маленький исследователь, с ра­достью и удивлением открывающий для себя мир.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Математика по праву занимает большое место в системе дошкольного образования. Любая математическая задача на смекалку, для какого бы возраста она ни предназнача­лась, несет в себе определенную умственную нагрузку, ко­торая чаще всего замаскирована занимательным сюжетом.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fontAlgn="base">
              <a:lnSpc>
                <a:spcPct val="107000"/>
              </a:lnSpc>
              <a:spcAft>
                <a:spcPts val="800"/>
              </a:spcAft>
            </a:pPr>
            <a:r>
              <a:rPr lang="be-BY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математическими представлениями будет эффективным и результативным только тогда, когда дети не видят, что их чему-то учат. Детям кажется, что они только играют. Незаметно для себя в процессе игровых действий считают, складывают, вычитают, решают логические задачи.  </a:t>
            </a:r>
            <a:r>
              <a:rPr lang="be-BY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Задача </a:t>
            </a:r>
            <a:r>
              <a:rPr lang="be-BY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взрослого – поддерживать интерес ребенка</a:t>
            </a:r>
            <a:r>
              <a:rPr lang="be-BY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Палочки </a:t>
            </a:r>
            <a:r>
              <a:rPr lang="be-BY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Кюизенера </a:t>
            </a:r>
            <a:r>
              <a:rPr lang="be-BY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как </a:t>
            </a:r>
            <a:r>
              <a:rPr lang="be-BY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дидактическое средство развития математических представлений </a:t>
            </a:r>
            <a:r>
              <a:rPr lang="be-BY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у </a:t>
            </a:r>
            <a:r>
              <a:rPr lang="be-BY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являются одновременно орудиями профессионального труда </a:t>
            </a:r>
            <a:r>
              <a:rPr lang="be-BY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педагога </a:t>
            </a:r>
            <a:r>
              <a:rPr lang="be-BY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инструментами учебно-познавательной деятельности </a:t>
            </a:r>
            <a:r>
              <a:rPr lang="be-BY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ребенка</a:t>
            </a:r>
            <a:r>
              <a:rPr lang="be-BY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9401" y="5562952"/>
            <a:ext cx="803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Особаю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роль на современном этапе обучения отводится не­стандартным дидактическим средствам.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решения задач математического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особенной популярностью у педагогов пользуются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Кюизенера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524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ds04.infourok.ru/uploads/ex/1378/0017316f-71f06acc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28045" y="374895"/>
            <a:ext cx="691595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Джордж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Кюизенер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(1891 - 1976) - бельгийский педагог, автор уникальной методики.  Он разработал универсальный дидактический материал для развития у детей математических способностей.                                                                                                                                           Палочки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Кюизенера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развивают мелкую моторику пальцев, пространственное и зрительное восприятие, приучают к порядку.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        Палочки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Кюизенера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просты и понятны, работу с ними малыши воспринимают как игру.                               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1952 году он опубликовал книгу «Числа и цвета», посвящённую своему пособию.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47" y="233228"/>
            <a:ext cx="2093598" cy="292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81246" y="3531808"/>
            <a:ext cx="65835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Кюизенера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счетные палочки, которые еще называют «числа в цвете», цветными палочками, цветными числами, цветными линеечками. 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537" y="4472730"/>
            <a:ext cx="2296690" cy="2077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980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2966" y="263673"/>
            <a:ext cx="704474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комплект входят 116 палочек, которые отличаются друг от друга по двум признакам: размеру и цвету. Чем короче палочка, тем чаще она встречается. Например, самых коротких – белых в наборе 25 штук, а самых длинных оранжевых – всего 4.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Кюизенера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представляют собой разноцветные пластмассовые брусочки (призмы) разной длины. Длина их колеблется от 1 до 10 сантиметров.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Палочки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Кюизенера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соответствуют обозначению чисел: чем длиннее палочка, тем большее число она обозначает. Самая короткая палочка обозначает единичку, палочка в два раза длиннее – двойку и так далее. Комплектация набора не случайна, а является сложно продуманным математическим множеством. Каждый цвет и каждая длина соответствуют определенному числу. Например,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белого цвета – это куб со стороной 1см, она соответствует числу -1;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розового цвета – это прямоугольная призма длиной 2см и соответствует числу 2;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оранжевого цвета – длиной 10см и соответствует числу 10. Таким образом, все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наборе различаются по трем 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цвет, длина и число, которому они соответствуют.</a:t>
            </a:r>
          </a:p>
          <a:p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471" y="753002"/>
            <a:ext cx="2259563" cy="2698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35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1290" y="235777"/>
            <a:ext cx="84614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Кроме того, цвет 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палочек тоже не случаен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Все палочки в наборе распределены по цветовым семействам, к каждому из которых, относятся палочки, объединенные по определенному соотношению в их величине. Например, «красное семейство» составляют 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палочки розового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красного и бордового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цветов, и соответствующие числам 2,4 и 8, то есть числам кратным 2. «Синее семейство» – 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палочки голубого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фиолетового и синего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цветов, соответствуют числам 3, 6 и 9, то есть числам кратным 3. В «желтое семейство» входят 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палочки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желтого и оранжевого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цвета, соответствующие числам 5 и 10.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be-BY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Главное назначение пособия – развитие маленького человека, вывод его на творческое, поисковое поведение. С одной стороны, ребенку предлагается пища для подражания, а с другой стороны - предоставляется поле для фантазии и личного творчества. Благодаря этим играм у ребенка развиваются все психические процессы, мыслительные операции, развиваются способности к моделированию и конструированию, формируются представления о математических понятиях 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053" y="4206095"/>
            <a:ext cx="3078051" cy="228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011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14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547351" y="1207202"/>
            <a:ext cx="8171646" cy="1826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Радел: КОЛИЧЕСТВО И СЧЕТ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Классификация предметов по разным признакам (по цвету и величине),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Установление равенства и неравенства между группами предметов (путем наложения и приложения),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Знакомство детей с числом. Состав числа из двух меньших и из единиц,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Различать количественный и порядковый счет,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Деление целого на части.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47203" y="5438933"/>
            <a:ext cx="4572000" cy="8356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Раздел: ВЕЛИЧИНА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Сравнение предметов по длине и высоте,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Измерение с помощью условной меры.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471412" y="3093474"/>
            <a:ext cx="4572000" cy="133113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Раздел: ОРИЕНТИРОВКА В ПРОСТРАНСТВЕ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За, между, перед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Раздел: ОРИЕНТИРОВКА ВО ВРЕМЕНИ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сначала, что потом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004552" y="240014"/>
            <a:ext cx="64651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Палочки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Кюизенера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идеально подходят для знакомства ребенка с математикой, они помогут ребенку 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научиться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183746" y="4093376"/>
            <a:ext cx="4572000" cy="152580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Раздел: ФОРМА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Младшая группа – </a:t>
            </a:r>
            <a:r>
              <a:rPr lang="ru-RU" sz="1400" b="1" i="1" dirty="0" smtClean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только</a:t>
            </a: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Средняя -  </a:t>
            </a:r>
            <a:r>
              <a:rPr lang="ru-RU" sz="1400" b="1" i="1" dirty="0" smtClean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и</a:t>
            </a:r>
          </a:p>
          <a:p>
            <a:pPr lvl="1" algn="just">
              <a:lnSpc>
                <a:spcPct val="115000"/>
              </a:lnSpc>
              <a:spcAft>
                <a:spcPts val="0"/>
              </a:spcAft>
            </a:pPr>
            <a:r>
              <a:rPr lang="ru-RU" sz="1400" b="1" i="1" dirty="0" smtClean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Старшая </a:t>
            </a:r>
            <a:r>
              <a:rPr lang="ru-RU" sz="1400" b="1" i="1" dirty="0" smtClean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        ,            </a:t>
            </a:r>
            <a:r>
              <a:rPr lang="ru-RU" sz="1400" b="1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        </a:t>
            </a:r>
            <a:r>
              <a:rPr lang="ru-RU" sz="1400" b="1" i="1" dirty="0" smtClean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       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Равнобедренный треугольник 34"/>
          <p:cNvSpPr/>
          <p:nvPr/>
        </p:nvSpPr>
        <p:spPr>
          <a:xfrm>
            <a:off x="8350473" y="4292108"/>
            <a:ext cx="247650" cy="2190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pic>
        <p:nvPicPr>
          <p:cNvPr id="36" name="Рисунок 3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759" y="4726241"/>
            <a:ext cx="267970" cy="243840"/>
          </a:xfrm>
          <a:prstGeom prst="rect">
            <a:avLst/>
          </a:prstGeom>
          <a:noFill/>
        </p:spPr>
      </p:pic>
      <p:sp>
        <p:nvSpPr>
          <p:cNvPr id="37" name="Прямоугольник 36"/>
          <p:cNvSpPr/>
          <p:nvPr/>
        </p:nvSpPr>
        <p:spPr>
          <a:xfrm>
            <a:off x="7469746" y="4810967"/>
            <a:ext cx="457200" cy="180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pic>
        <p:nvPicPr>
          <p:cNvPr id="38" name="Рисунок 3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744" y="5188625"/>
            <a:ext cx="267970" cy="243840"/>
          </a:xfrm>
          <a:prstGeom prst="rect">
            <a:avLst/>
          </a:prstGeom>
          <a:noFill/>
        </p:spPr>
      </p:pic>
      <p:sp>
        <p:nvSpPr>
          <p:cNvPr id="39" name="Прямоугольник 38"/>
          <p:cNvSpPr/>
          <p:nvPr/>
        </p:nvSpPr>
        <p:spPr>
          <a:xfrm>
            <a:off x="7469746" y="5279726"/>
            <a:ext cx="457200" cy="180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40" name="Трапеция 39"/>
          <p:cNvSpPr/>
          <p:nvPr/>
        </p:nvSpPr>
        <p:spPr>
          <a:xfrm>
            <a:off x="8056978" y="5251151"/>
            <a:ext cx="342900" cy="209550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41" name="Ромб 40"/>
          <p:cNvSpPr/>
          <p:nvPr/>
        </p:nvSpPr>
        <p:spPr>
          <a:xfrm>
            <a:off x="8659297" y="5143857"/>
            <a:ext cx="247650" cy="333375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32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50998" y="252281"/>
            <a:ext cx="70962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 цветным палочкам также разработаны 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альбомы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соответствии с возрастом.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25" y="3721994"/>
            <a:ext cx="2337180" cy="2757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938" y="898612"/>
            <a:ext cx="4589809" cy="3267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880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332656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МЕТОДИЧЕСКОЕ ОБЕСПЕЧЕНИЕ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228184" y="856342"/>
            <a:ext cx="2304256" cy="14205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2-3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8"/>
          <a:stretch/>
        </p:blipFill>
        <p:spPr bwMode="auto">
          <a:xfrm>
            <a:off x="683568" y="882635"/>
            <a:ext cx="4861111" cy="329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41019"/>
            <a:ext cx="2678038" cy="185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263" y="2411911"/>
            <a:ext cx="2588879" cy="1825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https://ds04.infourok.ru/uploads/ex/0639/00043870-fb6a0f7e/hello_html_165121c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262" y="4441019"/>
            <a:ext cx="2638193" cy="185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385" y="4441019"/>
            <a:ext cx="2684459" cy="1883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84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02" y="548681"/>
            <a:ext cx="4922118" cy="3470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 3"/>
          <p:cNvSpPr/>
          <p:nvPr/>
        </p:nvSpPr>
        <p:spPr>
          <a:xfrm>
            <a:off x="6300192" y="521272"/>
            <a:ext cx="2160240" cy="15148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3-5 лет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02" y="4221088"/>
            <a:ext cx="1525860" cy="218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15373" r="2999" b="16995"/>
          <a:stretch/>
        </p:blipFill>
        <p:spPr bwMode="auto">
          <a:xfrm>
            <a:off x="2339752" y="4221088"/>
            <a:ext cx="3312368" cy="218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93274"/>
            <a:ext cx="2891721" cy="3855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66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4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6180670" cy="5438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 3"/>
          <p:cNvSpPr/>
          <p:nvPr/>
        </p:nvSpPr>
        <p:spPr>
          <a:xfrm>
            <a:off x="6804248" y="620688"/>
            <a:ext cx="208823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4-7 лет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76206" y="2666047"/>
            <a:ext cx="224426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Отличительной особенностью этого альбома является использование одновременно двух дидактических материалов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блоков и палочек 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5882311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Возрастное разделение условно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28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4698" y="304577"/>
            <a:ext cx="7263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ФОРМЫ ОРГАНИЗАЦИИ РАБОТЫ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 СЧЕТНЫМИ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ПАЛОЧКАМИ КЮИЗЕНЕРА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1991" y="1532484"/>
            <a:ext cx="801461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 (обеспечивают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наглядность,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системность, 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доступность, смену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игровая деятельность взрослого с детьми. </a:t>
            </a: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Индивидуальная работа.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игровая деятельность. </a:t>
            </a:r>
          </a:p>
          <a:p>
            <a:pPr algn="just"/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Палочки можно использовать в       утренние </a:t>
            </a:r>
            <a:r>
              <a:rPr lang="ru-RU" sz="28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вечерние </a:t>
            </a:r>
            <a:r>
              <a:rPr lang="ru-RU" sz="28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часы</a:t>
            </a:r>
            <a:r>
              <a:rPr lang="ru-RU" sz="28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Tx/>
              <a:buChar char="-"/>
            </a:pPr>
            <a:endParaRPr lang="ru-RU" sz="2400" i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10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03041" y="276999"/>
            <a:ext cx="676140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 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 с палочками </a:t>
            </a:r>
            <a:r>
              <a:rPr lang="ru-RU" b="1" dirty="0" err="1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Кюизенера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Дети освоили эталоны цвета.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Отношения по длине, высоте.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Свободно ориентируются по числовому ряду до 5.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Успешно научились 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моделировать, конструировать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группировать по цвету и величине.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Появился интерес к новым математическим играм.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81448" y="2517598"/>
            <a:ext cx="65811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Таким образом, использование развивающих и дидактических игр в работе с детьми дошкольного возраста, способствует развитию логического мышления и повышению уровня знаний по развитию элементарных математических представлений у детей.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78" y="4204200"/>
            <a:ext cx="2378683" cy="17840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5930" y="4310799"/>
            <a:ext cx="2516257" cy="18871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556" y="3760147"/>
            <a:ext cx="2316722" cy="173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83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ds04.infourok.ru/uploads/ex/1378/0017316f-71f06acc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60" y="412843"/>
            <a:ext cx="3707645" cy="27807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436" y="1026994"/>
            <a:ext cx="3564338" cy="26732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931" y="3836726"/>
            <a:ext cx="3564340" cy="267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284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1667" y="197346"/>
            <a:ext cx="866748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работать с материалом?</a:t>
            </a: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этап.</a:t>
            </a: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Выкладывание по образцу простейших изображений: стул, домик, цветочек.</a:t>
            </a: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Сравнение палочек по длине, высоте, количеству.</a:t>
            </a: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Выкладывание  квадратов, прямоугольников, упражнения «Продолжи ряд», «Найди такую же» и т.д.</a:t>
            </a: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этап.</a:t>
            </a: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Выкладывание сюжетных картин.</a:t>
            </a: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Освоение количественного и порядкового счета.</a:t>
            </a: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Решение числовых выражений и задач. </a:t>
            </a: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палочками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кюизенера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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«Угадай-ка». Один брусочек спрячьте. Ребенок угадывает, какого он цвета, задавая вопросы на «да», «нет». Например, «Недостающая палочка короче желтой?», «Она длиннее черной?». 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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«Составь картинку». Малыш, с использованием комплекта в качестве конструктора, складывает определенные изображения, начиная с самых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простых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потом увеличивая сложность: квадрат, треугольник, забор,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домик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елочку и т.д.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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«Поезд».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Пусть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ребенок представит, что палочки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кюизенера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это вагончики.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Попросите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малыша сложить «поезд» в цветную полоску так, чтобы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оранжевый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«вагон» был левее бордового, но правее красного.  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«Диктант». Называйте малышу цвета, а он достает из общей кучи соответствующие бруски и выкладывает слева-направо.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19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57200" y="314780"/>
            <a:ext cx="69674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Предлагаю вашему вниманию игры для детей младшего дошкольного возраста. Разумеется, все игры невозможно показать в одном мастер-классе.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4259" y="1146650"/>
            <a:ext cx="819548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Сушим полотенца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Цель.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Учить детей сравнивать предметы по длине; находить сходство между предметами;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классифицировать предметы по длине и цвету, обозначать результаты сравнения словами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(длиннее — короче, равные по длине).</a:t>
            </a:r>
          </a:p>
          <a:p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Материал.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Цветные счетные палочки: 1 коричневая, 5 желтых, 5 красных.</a:t>
            </a:r>
          </a:p>
          <a:p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Описание.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подносе лежат палочки двух цветов.</a:t>
            </a:r>
          </a:p>
          <a:p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-Отложите в сторону одинаковые по длине палочки. Какого они цвета?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Что надо сделать, чтобы узнать, каких палочек больше?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(Положить палочки одного цвета под палочками другого цвета).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 Сколько длинных (коротких) палочек? (Много, столько-сколько, поровну.)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 Положите коричневую палочку перед собой. Это — веревочка. Палочки желтого и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красного цвета- «полотенца». Давайте повесим «полотенца» сушиться на веревочке.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повесьте длинное, потом короткое, снова длинное. Какое теперь надо вешать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полотенце? (Короткое.) Развесьте все «полотенца». Дотрагиваясь пальцем до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«полотенца», называйте его цвет: желтое, красное, желтое...</a:t>
            </a:r>
          </a:p>
          <a:p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 Сколько желтых «полотенец»? (Много.)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 Сколько красных «полотенец»? (Много.)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 Какого цвета полотенец больше (меньше)? (Поровну, одинаково, столько -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длинных, сколько коротких; сколько желтых—столько красных.)</a:t>
            </a:r>
            <a:endParaRPr lang="ru-RU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75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2012" y="552738"/>
            <a:ext cx="84752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 1 и 2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Цель.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Учить детей сравнивать предметы по длине и обозначать словами результат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сравнения. Познакомить с образованием числа 2, цифрами 1 и 2.</a:t>
            </a:r>
          </a:p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Материал.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Для воспитателя: магнитная доска, 2 белых квадрата 10x10, розовая полоска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х 10см, цифры 1 и 2.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детей: цветные счетные палочки —3 белые и 3 розовые, цифры 1 и 2, карточка.</a:t>
            </a:r>
          </a:p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предлагает детям показать ему белый кубик и спрашивает: «Сколько белых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кубиков вы показали? Какой цифрой можно обозначить это число?»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на доске выкладывает цифру 1 под белым квадратом.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ставят цифру 1 под белым кубиком и повторяют: «Один кубик — цифра один!»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акцентирует внимание детей: «Белый кубик —это самая короткая "палочка"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нашем наборе. Чему она равна? (Одному.) Какое число она обозначает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(Один.)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Покажите розовую палочку. Положите ее под белой палочкой так,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одной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стороны совпадал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край. Какая палочка длиннее?» (Розовая.)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демонстрирует этот этап работы на доске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9680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2955" y="188753"/>
            <a:ext cx="859808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«Положите рядом с белым еще один белый кубик. (Демонстрирует на доске.) Давайте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посчитаем, сколько белых кубиков в ряду. (Один, два, всего два кубика.) Какие палочки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длиннее, одна розовая или две белые? (Равные, одинаковые по длине.) Розовая палочка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обозначает число два. (Показывает и называет цифру 2, ставит ее рядом с цифрой 1.)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мы ставим цифру два рядом с розовой палочкой? (Потому, что в ней две белые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палочки.) Уберите белый кубик справа и вместо него поставьте розовую палочку.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Получилась лесенка. Сколько у нее ступенек? (Одна.) Сколько рядов? (Два.) Сколько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палочек во втором ряду, если считать снизу вверх? (Одна, две.) Рядом с розовой палочкой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поставьте два белых кубика.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этап работы воспитатель демонстрирует на доске.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можно сказать про две белые палочки и одну розовую? (Они одной высоты.)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Уберите два белых кубика. Сколько белых кубиков рядом с розовой палочкой? Какую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цифру поставили под ней? (Два.) Какую палочку она обозначает? (Розовую.) Дотроньтесь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пальчиком до каждой палочки и посчитайте. (Один, два.) Назовите цифры по порядку».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2653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561</TotalTime>
  <Words>985</Words>
  <Application>Microsoft Office PowerPoint</Application>
  <PresentationFormat>Экран (4:3)</PresentationFormat>
  <Paragraphs>151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Amelia_DG</vt:lpstr>
      <vt:lpstr>Arial</vt:lpstr>
      <vt:lpstr>Book Antiqua</vt:lpstr>
      <vt:lpstr>Calibri</vt:lpstr>
      <vt:lpstr>Calibri Light</vt:lpstr>
      <vt:lpstr>Monotype Corsiva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Windows</dc:creator>
  <cp:lastModifiedBy>User Windows</cp:lastModifiedBy>
  <cp:revision>30</cp:revision>
  <dcterms:created xsi:type="dcterms:W3CDTF">2021-03-16T08:41:57Z</dcterms:created>
  <dcterms:modified xsi:type="dcterms:W3CDTF">2021-03-23T06:42:11Z</dcterms:modified>
</cp:coreProperties>
</file>