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tiff" ContentType="image/tif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9" r:id="rId4"/>
  </p:sldMasterIdLst>
  <p:handoutMasterIdLst>
    <p:handoutMasterId r:id="rId34"/>
  </p:handoutMasterIdLst>
  <p:sldIdLst>
    <p:sldId id="257" r:id="rId5"/>
    <p:sldId id="280" r:id="rId6"/>
    <p:sldId id="282" r:id="rId7"/>
    <p:sldId id="283" r:id="rId8"/>
    <p:sldId id="284" r:id="rId9"/>
    <p:sldId id="281" r:id="rId10"/>
    <p:sldId id="285" r:id="rId11"/>
    <p:sldId id="258" r:id="rId12"/>
    <p:sldId id="259" r:id="rId13"/>
    <p:sldId id="288" r:id="rId14"/>
    <p:sldId id="290" r:id="rId15"/>
    <p:sldId id="260" r:id="rId16"/>
    <p:sldId id="263" r:id="rId17"/>
    <p:sldId id="264" r:id="rId18"/>
    <p:sldId id="265" r:id="rId19"/>
    <p:sldId id="266" r:id="rId20"/>
    <p:sldId id="292" r:id="rId21"/>
    <p:sldId id="267" r:id="rId22"/>
    <p:sldId id="293" r:id="rId23"/>
    <p:sldId id="269" r:id="rId24"/>
    <p:sldId id="294" r:id="rId25"/>
    <p:sldId id="296" r:id="rId26"/>
    <p:sldId id="297" r:id="rId27"/>
    <p:sldId id="274" r:id="rId28"/>
    <p:sldId id="295" r:id="rId29"/>
    <p:sldId id="286" r:id="rId30"/>
    <p:sldId id="287" r:id="rId31"/>
    <p:sldId id="275" r:id="rId32"/>
    <p:sldId id="262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E4E79"/>
    <a:srgbClr val="52D0D4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3052" autoAdjust="0"/>
  </p:normalViewPr>
  <p:slideViewPr>
    <p:cSldViewPr snapToGrid="0">
      <p:cViewPr varScale="1">
        <p:scale>
          <a:sx n="73" d="100"/>
          <a:sy n="73" d="100"/>
        </p:scale>
        <p:origin x="-612" y="-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98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9470943985923479E-2"/>
          <c:y val="2.7336849993071621E-2"/>
          <c:w val="0.69791073862045871"/>
          <c:h val="0.61446377665578322"/>
        </c:manualLayout>
      </c:layout>
      <c:barChart>
        <c:barDir val="col"/>
        <c:grouping val="clustered"/>
        <c:ser>
          <c:idx val="0"/>
          <c:order val="0"/>
          <c:tx>
            <c:v>начало года</c:v>
          </c:tx>
          <c:dLbls>
            <c:showVal val="1"/>
          </c:dLbls>
          <c:cat>
            <c:strRef>
              <c:f>Лист13!$A$1:$A$5</c:f>
              <c:strCache>
                <c:ptCount val="5"/>
                <c:pt idx="0">
                  <c:v>Театральная игра</c:v>
                </c:pt>
                <c:pt idx="1">
                  <c:v>Ритмопластика</c:v>
                </c:pt>
                <c:pt idx="2">
                  <c:v>Культура и техника речи</c:v>
                </c:pt>
                <c:pt idx="3">
                  <c:v>Театральная культура</c:v>
                </c:pt>
                <c:pt idx="4">
                  <c:v>Работа над спектаклем</c:v>
                </c:pt>
              </c:strCache>
            </c:strRef>
          </c:cat>
          <c:val>
            <c:numRef>
              <c:f>Лист13!$B$1:$B$5</c:f>
              <c:numCache>
                <c:formatCode>General</c:formatCode>
                <c:ptCount val="5"/>
                <c:pt idx="0">
                  <c:v>32</c:v>
                </c:pt>
                <c:pt idx="1">
                  <c:v>51</c:v>
                </c:pt>
                <c:pt idx="2">
                  <c:v>48</c:v>
                </c:pt>
                <c:pt idx="3">
                  <c:v>15</c:v>
                </c:pt>
                <c:pt idx="4">
                  <c:v>21</c:v>
                </c:pt>
              </c:numCache>
            </c:numRef>
          </c:val>
        </c:ser>
        <c:ser>
          <c:idx val="1"/>
          <c:order val="1"/>
          <c:tx>
            <c:v>конец года</c:v>
          </c:tx>
          <c:dLbls>
            <c:showVal val="1"/>
          </c:dLbls>
          <c:cat>
            <c:strRef>
              <c:f>Лист13!$A$1:$A$5</c:f>
              <c:strCache>
                <c:ptCount val="5"/>
                <c:pt idx="0">
                  <c:v>Театральная игра</c:v>
                </c:pt>
                <c:pt idx="1">
                  <c:v>Ритмопластика</c:v>
                </c:pt>
                <c:pt idx="2">
                  <c:v>Культура и техника речи</c:v>
                </c:pt>
                <c:pt idx="3">
                  <c:v>Театральная культура</c:v>
                </c:pt>
                <c:pt idx="4">
                  <c:v>Работа над спектаклем</c:v>
                </c:pt>
              </c:strCache>
            </c:strRef>
          </c:cat>
          <c:val>
            <c:numRef>
              <c:f>Лист13!$C$1:$C$5</c:f>
              <c:numCache>
                <c:formatCode>General</c:formatCode>
                <c:ptCount val="5"/>
                <c:pt idx="0">
                  <c:v>65</c:v>
                </c:pt>
                <c:pt idx="1">
                  <c:v>82</c:v>
                </c:pt>
                <c:pt idx="2">
                  <c:v>85</c:v>
                </c:pt>
                <c:pt idx="3">
                  <c:v>52</c:v>
                </c:pt>
                <c:pt idx="4">
                  <c:v>75</c:v>
                </c:pt>
              </c:numCache>
            </c:numRef>
          </c:val>
        </c:ser>
        <c:axId val="121758848"/>
        <c:axId val="121760384"/>
      </c:barChart>
      <c:catAx>
        <c:axId val="121758848"/>
        <c:scaling>
          <c:orientation val="minMax"/>
        </c:scaling>
        <c:axPos val="b"/>
        <c:tickLblPos val="nextTo"/>
        <c:crossAx val="121760384"/>
        <c:crosses val="autoZero"/>
        <c:auto val="1"/>
        <c:lblAlgn val="ctr"/>
        <c:lblOffset val="100"/>
      </c:catAx>
      <c:valAx>
        <c:axId val="121760384"/>
        <c:scaling>
          <c:orientation val="minMax"/>
        </c:scaling>
        <c:axPos val="l"/>
        <c:majorGridlines/>
        <c:numFmt formatCode="General" sourceLinked="1"/>
        <c:tickLblPos val="nextTo"/>
        <c:crossAx val="121758848"/>
        <c:crosses val="autoZero"/>
        <c:crossBetween val="between"/>
      </c:valAx>
    </c:plotArea>
    <c:legend>
      <c:legendPos val="r"/>
      <c:layout/>
    </c:legend>
    <c:plotVisOnly val="1"/>
    <c:dispBlanksAs val="gap"/>
  </c:chart>
  <c:txPr>
    <a:bodyPr/>
    <a:lstStyle/>
    <a:p>
      <a:pPr>
        <a:defRPr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pPr/>
              <a:t>29.04.2020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4.png"/><Relationship Id="rId9" Type="http://schemas.openxmlformats.org/officeDocument/2006/relationships/image" Target="../media/image2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6992" y="1801368"/>
            <a:ext cx="9144000" cy="1271668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15012" y="4566542"/>
            <a:ext cx="576197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87" y="4919472"/>
            <a:ext cx="780779" cy="18132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87" y="2486190"/>
            <a:ext cx="6529105" cy="33398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288" y="3148546"/>
            <a:ext cx="946995" cy="8888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4064" flipH="1">
            <a:off x="9040091" y="280346"/>
            <a:ext cx="1620000" cy="14497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22264">
            <a:off x="432872" y="866690"/>
            <a:ext cx="2281516" cy="13411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78" y="5120640"/>
            <a:ext cx="462607" cy="9102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276" y="-494119"/>
            <a:ext cx="2726006" cy="28881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520" y="785524"/>
            <a:ext cx="521596" cy="8186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066536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687916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479" y="4982080"/>
            <a:ext cx="2264474" cy="13310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18841" y="624268"/>
            <a:ext cx="1087755" cy="1019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841" y="2288674"/>
            <a:ext cx="1378875" cy="12809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46" y="160762"/>
            <a:ext cx="844933" cy="7930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45" y="1896931"/>
            <a:ext cx="413035" cy="81274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828" y="3776471"/>
            <a:ext cx="1062888" cy="13573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616117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616" y="-416425"/>
            <a:ext cx="2105596" cy="223087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744" y="105247"/>
            <a:ext cx="748195" cy="7022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28" y="1617231"/>
            <a:ext cx="590550" cy="11620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478" y="4179048"/>
            <a:ext cx="832257" cy="106285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825" y="4768561"/>
            <a:ext cx="1497976" cy="94667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101" y="5605930"/>
            <a:ext cx="1359952" cy="126334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272" y="5631447"/>
            <a:ext cx="1384005" cy="6627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312661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819" y="5166360"/>
            <a:ext cx="924802" cy="8680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827" y="89169"/>
            <a:ext cx="920345" cy="7539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22137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839012" cy="3795396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6939226" y="1032932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939226" y="2497135"/>
            <a:ext cx="3375206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6906035" y="3962833"/>
            <a:ext cx="3408397" cy="864000"/>
          </a:xfrm>
          <a:prstGeom prst="rect">
            <a:avLst/>
          </a:prstGeom>
          <a:solidFill>
            <a:schemeClr val="bg1"/>
          </a:solid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399" y="169358"/>
            <a:ext cx="766227" cy="7191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37" y="5047487"/>
            <a:ext cx="495264" cy="9745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213" y="3233118"/>
            <a:ext cx="1383331" cy="17666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847" y="5688912"/>
            <a:ext cx="1750047" cy="11690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978" y="-281815"/>
            <a:ext cx="1913925" cy="20277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83104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езуль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2940" y="1171075"/>
            <a:ext cx="1844592" cy="1954339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980944" y="1964368"/>
            <a:ext cx="6210373" cy="1161046"/>
          </a:xfrm>
          <a:prstGeom prst="rect">
            <a:avLst/>
          </a:prstGeom>
        </p:spPr>
        <p:txBody>
          <a:bodyPr/>
          <a:lstStyle>
            <a:lvl1pPr>
              <a:defRPr sz="5400" b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240" y="-1521677"/>
            <a:ext cx="869033" cy="8156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017" y="6858000"/>
            <a:ext cx="1143002" cy="9387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1188" y="4246511"/>
            <a:ext cx="1063754" cy="10088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3276" y="247307"/>
            <a:ext cx="1005842" cy="8625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672" y="5255401"/>
            <a:ext cx="398728" cy="7845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4366661"/>
            <a:ext cx="1178004" cy="12810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1317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59259E-6 L 0.4944 0.03982 " pathEditMode="relative" rAng="0" ptsTypes="AA">
                                      <p:cBhvr>
                                        <p:cTn id="6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14" y="199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77556E-17 L 0.26823 0.75972 " pathEditMode="relative" rAng="0" ptsTypes="AA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11" y="3798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59259E-6 L 0.74127 -0.53078 " pathEditMode="relative" rAng="0" ptsTypes="AA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57" y="-2655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636 0.32106 L -0.23802 -0.46945 " pathEditMode="relative" rAng="0" ptsTypes="AA">
                                      <p:cBhvr>
                                        <p:cTn id="1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19" y="-3953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4" presetClass="path" presetSubtype="0" accel="45143" decel="4514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2.59259E-6 C -0.06966 0.12616 -0.2306 0.11273 -0.23867 0.10695 C -0.2405 0.10533 -0.42617 0.13426 -0.50482 0.10093 C -0.58373 0.06783 -0.65964 -0.01967 -0.71185 -0.09236 C -0.76185 -0.18102 -0.79128 -0.24815 -0.81133 -0.3169 C -0.83151 -0.38588 -0.84271 -0.53379 -0.85026 -0.55416 " pathEditMode="relative" rAng="0" ptsTypes="AAAAAA">
                                      <p:cBhvr>
                                        <p:cTn id="14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13" y="-218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" presetClass="emph" presetSubtype="1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1F1F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90" r:id="rId2"/>
    <p:sldLayoutId id="2147483681" r:id="rId3"/>
    <p:sldLayoutId id="2147483687" r:id="rId4"/>
    <p:sldLayoutId id="2147483688" r:id="rId5"/>
    <p:sldLayoutId id="2147483689" r:id="rId6"/>
    <p:sldLayoutId id="2147483692" r:id="rId7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30.png"/><Relationship Id="rId4" Type="http://schemas.openxmlformats.org/officeDocument/2006/relationships/image" Target="../media/image7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png"/><Relationship Id="rId7" Type="http://schemas.openxmlformats.org/officeDocument/2006/relationships/image" Target="../media/image3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18.png"/><Relationship Id="rId7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40.jpeg"/><Relationship Id="rId4" Type="http://schemas.openxmlformats.org/officeDocument/2006/relationships/image" Target="../media/image19.png"/><Relationship Id="rId9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9.jpeg"/><Relationship Id="rId5" Type="http://schemas.openxmlformats.org/officeDocument/2006/relationships/image" Target="../media/image16.png"/><Relationship Id="rId10" Type="http://schemas.openxmlformats.org/officeDocument/2006/relationships/image" Target="../media/image48.jpeg"/><Relationship Id="rId4" Type="http://schemas.openxmlformats.org/officeDocument/2006/relationships/image" Target="../media/image7.png"/><Relationship Id="rId9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tiff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05511" y="6281531"/>
            <a:ext cx="1111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2000" dirty="0" smtClean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000" dirty="0">
              <a:solidFill>
                <a:srgbClr val="1E4E7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:\Аттестация 2017\Фотограф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658" y="995655"/>
            <a:ext cx="2711331" cy="40680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32553" y="859837"/>
            <a:ext cx="6346723" cy="433965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Гусева  Алла Андреевна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музыкальный  руководитель </a:t>
            </a:r>
          </a:p>
          <a:p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Место работы: МБДОУ № 10 детский сад «Орленок»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квалификационная категория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Образование: Дзержинское педагогическое училище (1994 год)  по специальности «Дошкольное воспитание»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Квалификация: воспитатель детского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сада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Стаж: 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30  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9694" y="5573645"/>
            <a:ext cx="62944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«После каждого падения снова стремись в высоту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!»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08021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4443" y="457201"/>
            <a:ext cx="9163673" cy="1961534"/>
          </a:xfrm>
        </p:spPr>
        <p:txBody>
          <a:bodyPr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«Театрализованная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в детском саду»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25463" y="3180543"/>
            <a:ext cx="611280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70C0"/>
                </a:solidFill>
                <a:latin typeface="+mj-lt"/>
              </a:rPr>
              <a:t>ТЕАТР - ЭТО ВОЛШЕБНЫЙ КРАЙ,</a:t>
            </a:r>
            <a:endParaRPr lang="ru-RU" sz="2800" b="1" dirty="0" smtClean="0">
              <a:solidFill>
                <a:srgbClr val="0070C0"/>
              </a:solidFill>
              <a:latin typeface="+mj-lt"/>
            </a:endParaRPr>
          </a:p>
          <a:p>
            <a:pPr algn="ctr"/>
            <a:r>
              <a:rPr lang="ru-RU" sz="2800" b="1" i="1" dirty="0" smtClean="0">
                <a:solidFill>
                  <a:srgbClr val="0070C0"/>
                </a:solidFill>
                <a:latin typeface="+mj-lt"/>
              </a:rPr>
              <a:t>В КОТОРОМ РЕБЕНОК РАДУЕТСЯ,</a:t>
            </a:r>
            <a:endParaRPr lang="ru-RU" sz="2800" b="1" dirty="0" smtClean="0">
              <a:solidFill>
                <a:srgbClr val="0070C0"/>
              </a:solidFill>
              <a:latin typeface="+mj-lt"/>
            </a:endParaRPr>
          </a:p>
          <a:p>
            <a:pPr algn="ctr"/>
            <a:r>
              <a:rPr lang="ru-RU" sz="2800" b="1" i="1" dirty="0" smtClean="0">
                <a:solidFill>
                  <a:srgbClr val="0070C0"/>
                </a:solidFill>
                <a:latin typeface="+mj-lt"/>
              </a:rPr>
              <a:t>ИГРАЯ, А В ИГРЕ ОН ПОЗНАЕТ МИР!</a:t>
            </a:r>
            <a:endParaRPr lang="ru-RU" sz="2800" b="1" dirty="0" smtClean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8" name="Picture 4" descr="C:\фотографии\фото выпуск\DSCN12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57" y="2877656"/>
            <a:ext cx="4324705" cy="32435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57" y="539749"/>
            <a:ext cx="844933" cy="7930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1708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23069" y="2814485"/>
            <a:ext cx="7801899" cy="2067232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Изучение научно-педагогической литературы, передового опыта  коллег; организация соответствующей предметно– развивающей среды в соответствии с ФГОС и возрастом детей ; постановка цели, разработка содержания образовательно-воспитательного процесса; составления плана работы ;поиск наиболее эффективных методов работы с детьми ;привлечение родителей для реализации плана .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228709" y="1637616"/>
            <a:ext cx="3375206" cy="864000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Научно-исследовательские условия: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4"/>
          </p:nvPr>
        </p:nvSpPr>
        <p:spPr>
          <a:xfrm>
            <a:off x="228710" y="5033857"/>
            <a:ext cx="3375206" cy="864000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Организационно-педагогические условия: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5"/>
          </p:nvPr>
        </p:nvSpPr>
        <p:spPr>
          <a:xfrm>
            <a:off x="151273" y="3136923"/>
            <a:ext cx="3408397" cy="864000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Методические условия: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327355" y="162232"/>
            <a:ext cx="10397613" cy="929149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ru-RU" sz="5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«Условия формирования личного вклада педагога в развитие образования»</a:t>
            </a:r>
            <a:r>
              <a:rPr lang="ru-RU" sz="2400" dirty="0" smtClean="0">
                <a:solidFill>
                  <a:srgbClr val="002060"/>
                </a:solidFill>
              </a:rPr>
              <a:t/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sz="2400" dirty="0" smtClean="0">
              <a:solidFill>
                <a:srgbClr val="002060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923071" y="5034114"/>
            <a:ext cx="7801897" cy="1278195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algn="l"/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Выступление на педсовете, мастер-класс для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педагогов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открытые занятия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для музыкальных руководителей,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обмен опытом в профессиональных педагогических  сетевых сообществах . </a:t>
            </a:r>
            <a:endParaRPr lang="ru-RU" sz="20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923072" y="1253614"/>
            <a:ext cx="7801896" cy="1342102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lvl="0" algn="l" fontAlgn="base">
              <a:lnSpc>
                <a:spcPct val="100000"/>
              </a:lnSpc>
              <a:spcAft>
                <a:spcPct val="0"/>
              </a:spcAf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методика развития детского творчества элементарного </a:t>
            </a:r>
            <a:r>
              <a:rPr lang="ru-RU" sz="2000" b="1" dirty="0" err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музицирования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К. </a:t>
            </a:r>
            <a:r>
              <a:rPr lang="ru-RU" sz="2000" b="1" dirty="0" err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Орфа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программы Н. А. Ветлугиной, Э. П. Костиной, Е. А. Дубровской, а также методические разработки А. И. Бурениной, Н. Сорокиной, А. В. </a:t>
            </a:r>
            <a:r>
              <a:rPr lang="ru-RU" sz="2000" b="1" dirty="0" err="1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Щеткиной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Г. П. Новиковой.</a:t>
            </a:r>
            <a:endParaRPr lang="ru-RU" sz="2000" b="1" kern="0" dirty="0">
              <a:solidFill>
                <a:srgbClr val="0070C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22" y="128475"/>
            <a:ext cx="844933" cy="7930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064740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188" y="1283110"/>
            <a:ext cx="11002296" cy="5442155"/>
          </a:xfrm>
        </p:spPr>
        <p:txBody>
          <a:bodyPr>
            <a:normAutofit fontScale="90000"/>
          </a:bodyPr>
          <a:lstStyle/>
          <a:p>
            <a:pPr indent="116840" algn="l">
              <a:lnSpc>
                <a:spcPct val="115000"/>
              </a:lnSpc>
              <a:spcBef>
                <a:spcPts val="290"/>
              </a:spcBef>
              <a:spcAft>
                <a:spcPts val="290"/>
              </a:spcAft>
            </a:pP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Актуальность</a:t>
            </a:r>
            <a:r>
              <a:rPr lang="ru-RU" sz="22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избранной мной темы на современном этапе определяется ФГОС </a:t>
            </a:r>
            <a:r>
              <a:rPr lang="ru-RU" sz="22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(федеральными государственными образовательными стандартами)</a:t>
            </a:r>
            <a:r>
              <a:rPr lang="ru-RU" sz="22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т. е. педагогика из «дидактической становится развивающей», а значит использование элементов театрализации, развития музыкальных творческих способностей, импровизации в процессе обучения и воспитания детей становится все более заметным, являясь одним из перспективных направлений педагогической мысли. </a:t>
            </a:r>
            <a:r>
              <a:rPr lang="ru-RU" sz="22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Дошкольный возраст </a:t>
            </a:r>
            <a:r>
              <a:rPr lang="ru-RU" sz="22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 один из наиболее ответственных периодов в жизни каждого человека. Именно в эти годы закладываются основы здоровья, гармоничного умственного, нравственного и физического развития ребенка, формируется личность человека. В период от трех до семи лет ребенок интенсивно растет и развивается. Поэтому так важно с самого раннего детства приобщать маленького человека к театру, литературе, живописи, музыке. Чем раньше это начать, тем больших результатов можно достигнуть. Уникальные возможности каждого ребенка полнее всего проявляются и развиваются в творческой деятельности, одной из которых в детском саду является театрализация. Увлечь детей искусством, научить их понимать прекрасное - главная миссия музыкального руководителя.</a:t>
            </a:r>
            <a:r>
              <a:rPr lang="ru-RU" sz="4800" dirty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1651818" y="176981"/>
            <a:ext cx="9866671" cy="914399"/>
          </a:xfrm>
        </p:spPr>
        <p:txBody>
          <a:bodyPr/>
          <a:lstStyle/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66FF"/>
              </a:buClr>
              <a:buSzPct val="85000"/>
            </a:pPr>
            <a:endParaRPr lang="ru-RU" sz="3200" b="1" kern="0" dirty="0" smtClean="0">
              <a:solidFill>
                <a:srgbClr val="002060"/>
              </a:solidFill>
              <a:latin typeface="Times New Roman" pitchFamily="18" charset="0"/>
              <a:cs typeface="Calibri" pitchFamily="34" charset="0"/>
            </a:endParaRPr>
          </a:p>
          <a:p>
            <a:pPr marL="342900" lvl="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FF66FF"/>
              </a:buClr>
              <a:buSzPct val="85000"/>
            </a:pPr>
            <a:r>
              <a:rPr lang="ru-RU" sz="2800" b="1" kern="0" dirty="0" smtClean="0">
                <a:solidFill>
                  <a:srgbClr val="002060"/>
                </a:solidFill>
                <a:latin typeface="Times New Roman" pitchFamily="18" charset="0"/>
                <a:cs typeface="Calibri" pitchFamily="34" charset="0"/>
              </a:rPr>
              <a:t>«</a:t>
            </a:r>
            <a:r>
              <a:rPr lang="ru-RU" sz="2800" b="1" kern="0" dirty="0">
                <a:solidFill>
                  <a:srgbClr val="002060"/>
                </a:solidFill>
                <a:latin typeface="Times New Roman" pitchFamily="18" charset="0"/>
                <a:cs typeface="Calibri" pitchFamily="34" charset="0"/>
              </a:rPr>
              <a:t>Актуальность личного вклада педагога в развитие образования»</a:t>
            </a:r>
            <a:endParaRPr lang="ru-RU" sz="2800" b="1" kern="0" dirty="0">
              <a:solidFill>
                <a:srgbClr val="002060"/>
              </a:solidFill>
              <a:latin typeface="Times New Roman" pitchFamily="18" charset="0"/>
              <a:cs typeface="+mn-cs"/>
            </a:endParaRPr>
          </a:p>
          <a:p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56" y="50474"/>
            <a:ext cx="844933" cy="7930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494225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2387" y="1769807"/>
            <a:ext cx="10132142" cy="2271251"/>
          </a:xfrm>
        </p:spPr>
        <p:txBody>
          <a:bodyPr>
            <a:normAutofit fontScale="90000"/>
          </a:bodyPr>
          <a:lstStyle/>
          <a:p>
            <a:pPr indent="116840" algn="l">
              <a:lnSpc>
                <a:spcPct val="115000"/>
              </a:lnSpc>
              <a:spcBef>
                <a:spcPts val="290"/>
              </a:spcBef>
              <a:spcAft>
                <a:spcPts val="290"/>
              </a:spcAft>
            </a:pP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22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Театрализованная деятельность является неисчерпаемым источником развития чувств, переживаний и эмоциональных открытий ребенка, приобщает его к духовному богатству. Постановка сказки заставляет волноваться, сопереживать персонажу и событиям, и в процессе этого сопереживания создаются определенные отношения и моральные оценки, просто сообщаемые и усваиваемые» </a:t>
            </a:r>
            <a:r>
              <a:rPr lang="ru-RU" sz="2200" b="1" i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(В. А. Сухомлинский)</a:t>
            </a:r>
            <a:r>
              <a:rPr lang="ru-RU" sz="22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4800" dirty="0">
                <a:latin typeface="Calibri"/>
                <a:ea typeface="Calibri"/>
                <a:cs typeface="Times New Roman"/>
              </a:rPr>
              <a:t/>
            </a:r>
            <a:br>
              <a:rPr lang="ru-RU" sz="48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32387" y="324612"/>
            <a:ext cx="10132142" cy="1143000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Теоретическое обоснование личного вклада педагога в развитии образования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5" descr="C:\фотографии\Пасха 14 библиотека\DSCN12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394" y="3684547"/>
            <a:ext cx="3967315" cy="29754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4" y="153713"/>
            <a:ext cx="844933" cy="7930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906689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204443" y="457201"/>
            <a:ext cx="10019080" cy="1961534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ЦЕЛЬ: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формирование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художественно - эстетического развития, всесторонне - развитой творческой личности дошкольника средствами театрализованной деятельности, определение значения театрального искусства как средства развития музыкальных творческих способностей детей, эмоциональной сферы, формирование эмоционального восприятия жизни.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224116" y="3102079"/>
            <a:ext cx="10146890" cy="3180734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pPr marL="342900" lvl="0" indent="-342900" algn="l">
              <a:lnSpc>
                <a:spcPct val="100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ЗАДАЧИ: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Пробуждать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душе каждого ребенка чувство прекрасного и прививать любовь к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искусству;</a:t>
            </a:r>
            <a:endParaRPr lang="ru-RU" sz="2000" b="1" dirty="0" smtClean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l">
              <a:lnSpc>
                <a:spcPct val="100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Использовать в данной деятельности: театрализованные игры, музыкальные спектакли и сказки, постановки кукольного театра;</a:t>
            </a:r>
            <a:endParaRPr lang="ru-RU" sz="2000" b="1" dirty="0" smtClean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l">
              <a:lnSpc>
                <a:spcPct val="100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Формировать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потребность у детей духовно обогащаться через театрализованную деятельность, музыку;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-342900" algn="l">
              <a:lnSpc>
                <a:spcPct val="100000"/>
              </a:lnSpc>
              <a:spcAft>
                <a:spcPts val="1000"/>
              </a:spcAft>
              <a:tabLst>
                <a:tab pos="457200" algn="l"/>
              </a:tabLs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Развивать формирование простых навыков творческого воображения через различные виды театрализованной деятельности, музыку.</a:t>
            </a:r>
            <a:endParaRPr lang="ru-RU" sz="2000" b="1" dirty="0">
              <a:solidFill>
                <a:srgbClr val="0070C0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26" y="143223"/>
            <a:ext cx="844933" cy="7930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198128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2167" y="1415846"/>
            <a:ext cx="10825317" cy="1961535"/>
          </a:xfrm>
        </p:spPr>
        <p:txBody>
          <a:bodyPr>
            <a:noAutofit/>
          </a:bodyPr>
          <a:lstStyle/>
          <a:p>
            <a:pPr indent="116840" algn="l">
              <a:lnSpc>
                <a:spcPct val="115000"/>
              </a:lnSpc>
              <a:spcBef>
                <a:spcPts val="290"/>
              </a:spcBef>
              <a:spcAft>
                <a:spcPts val="290"/>
              </a:spcAft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состоит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рассмотрении проблемы развития музыкальных творческих способностей дошкольников средствами театрального искусства, в разработке форм и методов работы с детьми как на занятиях по музыкальному воспитанию, так и вне занятий, в обозначении основных направлений организации музыкально-театрального искусства.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фотографии\Победа\DSCN23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63" y="3655710"/>
            <a:ext cx="3885413" cy="29140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9" name="Picture 2" descr="C:\фотографии\Победа\DSCN23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505" y="3572818"/>
            <a:ext cx="2247714" cy="29969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10" name="Прямоугольник 1"/>
          <p:cNvSpPr>
            <a:spLocks noChangeArrowheads="1"/>
          </p:cNvSpPr>
          <p:nvPr/>
        </p:nvSpPr>
        <p:spPr bwMode="auto">
          <a:xfrm>
            <a:off x="1973263" y="476250"/>
            <a:ext cx="8173627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Ведущая педагогическая идея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51" y="263714"/>
            <a:ext cx="844933" cy="7930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291351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065969" y="1338458"/>
            <a:ext cx="5024817" cy="5075594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Театрализованная деятельность в детском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хорошая возможность раскрытия творческого потенциала ребенка, воспитания творческой направленности личности. Дети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учатся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замечать в окружающем мире интересные идеи, воплощать их, создавать свой художественный образ персонажа,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них развивается творческое воображение, ассоциативное мышление, речь, умение видеть необычные моменты в обыденном.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Театрализованная деятельность помогает ребенку преодолеть робость, неуверенность в себе, застенчивость.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Таким образом, театр помогает ребенку развиваться всесторонне.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752" y="6991855"/>
            <a:ext cx="2264474" cy="133108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99991" y="-1431299"/>
            <a:ext cx="1087755" cy="10191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841" y="2288674"/>
            <a:ext cx="1378875" cy="128092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85" y="143224"/>
            <a:ext cx="844933" cy="7930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45" y="1896931"/>
            <a:ext cx="413035" cy="81274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828" y="3776471"/>
            <a:ext cx="1062888" cy="135738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841" y="3120540"/>
            <a:ext cx="386141" cy="6060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42" y="1338458"/>
            <a:ext cx="5566444" cy="5075594"/>
          </a:xfrm>
          <a:prstGeom prst="rect">
            <a:avLst/>
          </a:prstGeom>
        </p:spPr>
      </p:pic>
      <p:sp>
        <p:nvSpPr>
          <p:cNvPr id="17" name="Прямоугольник 1"/>
          <p:cNvSpPr>
            <a:spLocks noChangeArrowheads="1"/>
          </p:cNvSpPr>
          <p:nvPr/>
        </p:nvSpPr>
        <p:spPr bwMode="auto">
          <a:xfrm>
            <a:off x="1517218" y="267847"/>
            <a:ext cx="10016021" cy="954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аспект личного вклада педагога в развитие образования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3260632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37 L 0.52227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67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13229 0.2854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1425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6 0.01527 L 0.22279 -0.28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3" y="-150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616" y="-416425"/>
            <a:ext cx="2105596" cy="22308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30" y="156957"/>
            <a:ext cx="748195" cy="7022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28" y="1617231"/>
            <a:ext cx="590550" cy="11620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478" y="4179048"/>
            <a:ext cx="832257" cy="10628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6212" y="-991538"/>
            <a:ext cx="1497976" cy="9466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101" y="5605930"/>
            <a:ext cx="1359952" cy="12633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272" y="5631447"/>
            <a:ext cx="1384005" cy="662763"/>
          </a:xfrm>
          <a:prstGeom prst="rect">
            <a:avLst/>
          </a:prstGeom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353239" y="1148586"/>
            <a:ext cx="8127211" cy="4262570"/>
          </a:xfrm>
        </p:spPr>
        <p:txBody>
          <a:bodyPr>
            <a:noAutofit/>
          </a:bodyPr>
          <a:lstStyle/>
          <a:p>
            <a:pPr algn="l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Театрализованная деятельность помогает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сформировать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правильную модель поведения в современном мире;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повысить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общую культуру ребенка, приобщать к духовным ценностям;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познакомить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 с детской литературой, музыкой, изобразительным искусством, правилами этикета, обрядами, традициями;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дать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элементарные представления о видах театра.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совершенствовать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 воплощать в игре определенные переживания, побуждать к созданию новых образов, побуждать к мышлению.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игрового поведения, эстетического чувства, способности творчески относиться к любому делу, умения общаться со сверстниками и взрослыми;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сценического творчества , музыкальных и артистических способностей детей;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публичного выступления и творческого содружества.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0484" y="3369470"/>
            <a:ext cx="386141" cy="6060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46078" y="394554"/>
            <a:ext cx="92115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</a:t>
            </a:r>
            <a:r>
              <a:rPr lang="ru-RU" sz="3200" b="1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театрализованной </a:t>
            </a:r>
            <a:r>
              <a:rPr lang="ru-RU" sz="32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245" y="1148586"/>
            <a:ext cx="1966437" cy="51456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85510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0.50092 -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3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2.96296E-6 L -0.43476 0.8504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745" y="425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0274" y="111257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7265" y="5200321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17" y="805931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156518" y="352923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462" y="0"/>
            <a:ext cx="920345" cy="753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30" y="2898357"/>
            <a:ext cx="386141" cy="60602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-7559"/>
            <a:ext cx="112378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Модель: развитие творческой активности </a:t>
            </a:r>
            <a:r>
              <a:rPr lang="ru-RU" sz="3200" b="1" dirty="0" smtClean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</a:t>
            </a:r>
            <a:r>
              <a:rPr lang="ru-RU" sz="3200" b="1" dirty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«Театр – творчество – дети</a:t>
            </a:r>
            <a:r>
              <a:rPr lang="ru-RU" sz="3200" b="1" dirty="0" smtClean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solidFill>
                <a:srgbClr val="1E4E7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AutoShape 32"/>
          <p:cNvSpPr>
            <a:spLocks noChangeArrowheads="1"/>
          </p:cNvSpPr>
          <p:nvPr/>
        </p:nvSpPr>
        <p:spPr bwMode="auto">
          <a:xfrm>
            <a:off x="4042734" y="1952443"/>
            <a:ext cx="1752600" cy="11430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основами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драматизации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utoShape 25"/>
          <p:cNvSpPr>
            <a:spLocks noChangeArrowheads="1"/>
          </p:cNvSpPr>
          <p:nvPr/>
        </p:nvSpPr>
        <p:spPr bwMode="auto">
          <a:xfrm>
            <a:off x="1227831" y="1258125"/>
            <a:ext cx="1752600" cy="457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импровизация</a:t>
            </a:r>
          </a:p>
        </p:txBody>
      </p:sp>
      <p:sp>
        <p:nvSpPr>
          <p:cNvPr id="18" name="AutoShape 27"/>
          <p:cNvSpPr>
            <a:spLocks noChangeArrowheads="1"/>
          </p:cNvSpPr>
          <p:nvPr/>
        </p:nvSpPr>
        <p:spPr bwMode="auto">
          <a:xfrm>
            <a:off x="1227831" y="1847759"/>
            <a:ext cx="17526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костюмов,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декораций,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предметного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окружения</a:t>
            </a:r>
          </a:p>
        </p:txBody>
      </p:sp>
      <p:sp>
        <p:nvSpPr>
          <p:cNvPr id="19" name="AutoShape 28"/>
          <p:cNvSpPr>
            <a:spLocks noChangeArrowheads="1"/>
          </p:cNvSpPr>
          <p:nvPr/>
        </p:nvSpPr>
        <p:spPr bwMode="auto">
          <a:xfrm>
            <a:off x="1221770" y="2797725"/>
            <a:ext cx="1752600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выразительных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</a:t>
            </a:r>
          </a:p>
        </p:txBody>
      </p:sp>
      <p:sp>
        <p:nvSpPr>
          <p:cNvPr id="20" name="AutoShape 29"/>
          <p:cNvSpPr>
            <a:spLocks noChangeArrowheads="1"/>
          </p:cNvSpPr>
          <p:nvPr/>
        </p:nvSpPr>
        <p:spPr bwMode="auto">
          <a:xfrm>
            <a:off x="1221770" y="3779321"/>
            <a:ext cx="1752600" cy="5334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</a:t>
            </a:r>
          </a:p>
        </p:txBody>
      </p:sp>
      <p:sp>
        <p:nvSpPr>
          <p:cNvPr id="21" name="AutoShape 31"/>
          <p:cNvSpPr>
            <a:spLocks noChangeArrowheads="1"/>
          </p:cNvSpPr>
          <p:nvPr/>
        </p:nvSpPr>
        <p:spPr bwMode="auto">
          <a:xfrm>
            <a:off x="1221770" y="5520485"/>
            <a:ext cx="1676400" cy="6858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1400" dirty="0"/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Интонация,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характер,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куклы</a:t>
            </a:r>
          </a:p>
          <a:p>
            <a:pPr algn="ctr"/>
            <a:endParaRPr lang="ru-RU" sz="1400" b="1" dirty="0"/>
          </a:p>
        </p:txBody>
      </p:sp>
      <p:sp>
        <p:nvSpPr>
          <p:cNvPr id="22" name="AutoShape 30"/>
          <p:cNvSpPr>
            <a:spLocks noChangeArrowheads="1"/>
          </p:cNvSpPr>
          <p:nvPr/>
        </p:nvSpPr>
        <p:spPr bwMode="auto">
          <a:xfrm>
            <a:off x="1221770" y="4459403"/>
            <a:ext cx="1752600" cy="9144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над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моторикой руки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ее движение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ширме</a:t>
            </a:r>
          </a:p>
        </p:txBody>
      </p:sp>
      <p:sp>
        <p:nvSpPr>
          <p:cNvPr id="23" name="AutoShape 38"/>
          <p:cNvSpPr>
            <a:spLocks noChangeArrowheads="1"/>
          </p:cNvSpPr>
          <p:nvPr/>
        </p:nvSpPr>
        <p:spPr bwMode="auto">
          <a:xfrm>
            <a:off x="9815787" y="1260663"/>
            <a:ext cx="1676400" cy="457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/>
              <a:t>Игровые движения</a:t>
            </a:r>
          </a:p>
        </p:txBody>
      </p:sp>
      <p:sp>
        <p:nvSpPr>
          <p:cNvPr id="24" name="AutoShape 39"/>
          <p:cNvSpPr>
            <a:spLocks noChangeArrowheads="1"/>
          </p:cNvSpPr>
          <p:nvPr/>
        </p:nvSpPr>
        <p:spPr bwMode="auto">
          <a:xfrm>
            <a:off x="9815787" y="1868551"/>
            <a:ext cx="1676400" cy="457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/>
              <a:t>Выразительное</a:t>
            </a:r>
          </a:p>
          <a:p>
            <a:pPr algn="ctr"/>
            <a:r>
              <a:rPr lang="ru-RU" sz="1400" b="1" dirty="0"/>
              <a:t>чтение</a:t>
            </a:r>
          </a:p>
        </p:txBody>
      </p:sp>
      <p:sp>
        <p:nvSpPr>
          <p:cNvPr id="25" name="AutoShape 40"/>
          <p:cNvSpPr>
            <a:spLocks noChangeArrowheads="1"/>
          </p:cNvSpPr>
          <p:nvPr/>
        </p:nvSpPr>
        <p:spPr bwMode="auto">
          <a:xfrm>
            <a:off x="9815787" y="2418756"/>
            <a:ext cx="1676400" cy="312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600" b="1" dirty="0"/>
              <a:t>Мимика</a:t>
            </a:r>
          </a:p>
        </p:txBody>
      </p:sp>
      <p:sp>
        <p:nvSpPr>
          <p:cNvPr id="26" name="AutoShape 41"/>
          <p:cNvSpPr>
            <a:spLocks noChangeArrowheads="1"/>
          </p:cNvSpPr>
          <p:nvPr/>
        </p:nvSpPr>
        <p:spPr bwMode="auto">
          <a:xfrm>
            <a:off x="9815787" y="2873925"/>
            <a:ext cx="1676400" cy="5334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/>
              <a:t>Выразительность</a:t>
            </a:r>
          </a:p>
          <a:p>
            <a:pPr algn="ctr"/>
            <a:r>
              <a:rPr lang="ru-RU" sz="1400" b="1" dirty="0"/>
              <a:t>движений</a:t>
            </a:r>
          </a:p>
        </p:txBody>
      </p:sp>
      <p:sp>
        <p:nvSpPr>
          <p:cNvPr id="27" name="AutoShape 42"/>
          <p:cNvSpPr>
            <a:spLocks noChangeArrowheads="1"/>
          </p:cNvSpPr>
          <p:nvPr/>
        </p:nvSpPr>
        <p:spPr bwMode="auto">
          <a:xfrm>
            <a:off x="9815787" y="3911371"/>
            <a:ext cx="1676400" cy="609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спектаклей</a:t>
            </a:r>
          </a:p>
        </p:txBody>
      </p:sp>
      <p:sp>
        <p:nvSpPr>
          <p:cNvPr id="28" name="AutoShape 43"/>
          <p:cNvSpPr>
            <a:spLocks noChangeArrowheads="1"/>
          </p:cNvSpPr>
          <p:nvPr/>
        </p:nvSpPr>
        <p:spPr bwMode="auto">
          <a:xfrm>
            <a:off x="9813234" y="4859124"/>
            <a:ext cx="1676400" cy="5334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Игры-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драматизации</a:t>
            </a:r>
          </a:p>
        </p:txBody>
      </p:sp>
      <p:sp>
        <p:nvSpPr>
          <p:cNvPr id="29" name="AutoShape 44"/>
          <p:cNvSpPr>
            <a:spLocks noChangeArrowheads="1"/>
          </p:cNvSpPr>
          <p:nvPr/>
        </p:nvSpPr>
        <p:spPr bwMode="auto">
          <a:xfrm>
            <a:off x="9815786" y="5672885"/>
            <a:ext cx="1673847" cy="5334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Рассказывание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сказок</a:t>
            </a:r>
          </a:p>
        </p:txBody>
      </p:sp>
      <p:sp>
        <p:nvSpPr>
          <p:cNvPr id="30" name="AutoShape 37"/>
          <p:cNvSpPr>
            <a:spLocks noChangeArrowheads="1"/>
          </p:cNvSpPr>
          <p:nvPr/>
        </p:nvSpPr>
        <p:spPr bwMode="auto">
          <a:xfrm>
            <a:off x="5871534" y="5910999"/>
            <a:ext cx="1699392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Праздники,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развлечения</a:t>
            </a:r>
          </a:p>
        </p:txBody>
      </p:sp>
      <p:sp>
        <p:nvSpPr>
          <p:cNvPr id="31" name="AutoShape 36"/>
          <p:cNvSpPr>
            <a:spLocks noChangeArrowheads="1"/>
          </p:cNvSpPr>
          <p:nvPr/>
        </p:nvSpPr>
        <p:spPr bwMode="auto">
          <a:xfrm>
            <a:off x="7570926" y="4312721"/>
            <a:ext cx="1676400" cy="1219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театрализованная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</a:t>
            </a:r>
          </a:p>
        </p:txBody>
      </p:sp>
      <p:sp>
        <p:nvSpPr>
          <p:cNvPr id="32" name="AutoShape 33"/>
          <p:cNvSpPr>
            <a:spLocks noChangeArrowheads="1"/>
          </p:cNvSpPr>
          <p:nvPr/>
        </p:nvSpPr>
        <p:spPr bwMode="auto">
          <a:xfrm>
            <a:off x="4042734" y="4312721"/>
            <a:ext cx="1828800" cy="12192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основами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кукольного театра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кукловождения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AutoShape 35"/>
          <p:cNvSpPr>
            <a:spLocks noChangeArrowheads="1"/>
          </p:cNvSpPr>
          <p:nvPr/>
        </p:nvSpPr>
        <p:spPr bwMode="auto">
          <a:xfrm>
            <a:off x="7570926" y="1952443"/>
            <a:ext cx="1600200" cy="11430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основами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актерского</a:t>
            </a:r>
          </a:p>
          <a:p>
            <a:pPr algn="ctr"/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мастерства</a:t>
            </a:r>
          </a:p>
        </p:txBody>
      </p:sp>
      <p:sp>
        <p:nvSpPr>
          <p:cNvPr id="34" name="AutoShape 34"/>
          <p:cNvSpPr>
            <a:spLocks noChangeArrowheads="1"/>
          </p:cNvSpPr>
          <p:nvPr/>
        </p:nvSpPr>
        <p:spPr bwMode="auto">
          <a:xfrm>
            <a:off x="5997330" y="3521029"/>
            <a:ext cx="1447800" cy="609600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</a:p>
        </p:txBody>
      </p:sp>
      <p:cxnSp>
        <p:nvCxnSpPr>
          <p:cNvPr id="35" name="Прямая со стрелкой 34"/>
          <p:cNvCxnSpPr>
            <a:stCxn id="16" idx="1"/>
            <a:endCxn id="17" idx="3"/>
          </p:cNvCxnSpPr>
          <p:nvPr/>
        </p:nvCxnSpPr>
        <p:spPr>
          <a:xfrm flipH="1" flipV="1">
            <a:off x="2980431" y="1486725"/>
            <a:ext cx="1062303" cy="1037218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16" idx="1"/>
            <a:endCxn id="19" idx="3"/>
          </p:cNvCxnSpPr>
          <p:nvPr/>
        </p:nvCxnSpPr>
        <p:spPr>
          <a:xfrm flipH="1">
            <a:off x="2974370" y="2523943"/>
            <a:ext cx="1068364" cy="616682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16" idx="1"/>
            <a:endCxn id="18" idx="3"/>
          </p:cNvCxnSpPr>
          <p:nvPr/>
        </p:nvCxnSpPr>
        <p:spPr>
          <a:xfrm flipH="1" flipV="1">
            <a:off x="2980431" y="2266859"/>
            <a:ext cx="1062303" cy="257084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32" idx="1"/>
            <a:endCxn id="20" idx="3"/>
          </p:cNvCxnSpPr>
          <p:nvPr/>
        </p:nvCxnSpPr>
        <p:spPr>
          <a:xfrm flipH="1" flipV="1">
            <a:off x="2974370" y="4046021"/>
            <a:ext cx="1068364" cy="876300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32" idx="1"/>
            <a:endCxn id="22" idx="3"/>
          </p:cNvCxnSpPr>
          <p:nvPr/>
        </p:nvCxnSpPr>
        <p:spPr>
          <a:xfrm flipH="1" flipV="1">
            <a:off x="2974370" y="4916603"/>
            <a:ext cx="1068364" cy="5718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>
            <a:stCxn id="32" idx="1"/>
            <a:endCxn id="21" idx="3"/>
          </p:cNvCxnSpPr>
          <p:nvPr/>
        </p:nvCxnSpPr>
        <p:spPr>
          <a:xfrm flipH="1">
            <a:off x="2898170" y="4922321"/>
            <a:ext cx="1144564" cy="941064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33" idx="3"/>
            <a:endCxn id="23" idx="1"/>
          </p:cNvCxnSpPr>
          <p:nvPr/>
        </p:nvCxnSpPr>
        <p:spPr>
          <a:xfrm flipV="1">
            <a:off x="9171126" y="1489263"/>
            <a:ext cx="644661" cy="1034680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stCxn id="33" idx="3"/>
          </p:cNvCxnSpPr>
          <p:nvPr/>
        </p:nvCxnSpPr>
        <p:spPr>
          <a:xfrm flipV="1">
            <a:off x="9171126" y="2104125"/>
            <a:ext cx="642108" cy="419818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stCxn id="33" idx="3"/>
            <a:endCxn id="25" idx="1"/>
          </p:cNvCxnSpPr>
          <p:nvPr/>
        </p:nvCxnSpPr>
        <p:spPr>
          <a:xfrm>
            <a:off x="9171126" y="2523943"/>
            <a:ext cx="644661" cy="50913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stCxn id="33" idx="3"/>
            <a:endCxn id="26" idx="1"/>
          </p:cNvCxnSpPr>
          <p:nvPr/>
        </p:nvCxnSpPr>
        <p:spPr>
          <a:xfrm>
            <a:off x="9171126" y="2523943"/>
            <a:ext cx="644661" cy="616682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stCxn id="31" idx="3"/>
            <a:endCxn id="27" idx="1"/>
          </p:cNvCxnSpPr>
          <p:nvPr/>
        </p:nvCxnSpPr>
        <p:spPr>
          <a:xfrm flipV="1">
            <a:off x="9247326" y="4216171"/>
            <a:ext cx="568461" cy="706150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stCxn id="31" idx="3"/>
            <a:endCxn id="28" idx="1"/>
          </p:cNvCxnSpPr>
          <p:nvPr/>
        </p:nvCxnSpPr>
        <p:spPr>
          <a:xfrm>
            <a:off x="9247326" y="4922321"/>
            <a:ext cx="565908" cy="203503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>
            <a:stCxn id="31" idx="3"/>
            <a:endCxn id="29" idx="1"/>
          </p:cNvCxnSpPr>
          <p:nvPr/>
        </p:nvCxnSpPr>
        <p:spPr>
          <a:xfrm>
            <a:off x="9247326" y="4922321"/>
            <a:ext cx="568460" cy="1017264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>
            <a:stCxn id="34" idx="1"/>
            <a:endCxn id="16" idx="2"/>
          </p:cNvCxnSpPr>
          <p:nvPr/>
        </p:nvCxnSpPr>
        <p:spPr>
          <a:xfrm flipH="1" flipV="1">
            <a:off x="4919034" y="3095443"/>
            <a:ext cx="1078296" cy="730386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>
            <a:stCxn id="34" idx="3"/>
            <a:endCxn id="33" idx="2"/>
          </p:cNvCxnSpPr>
          <p:nvPr/>
        </p:nvCxnSpPr>
        <p:spPr>
          <a:xfrm flipV="1">
            <a:off x="7445130" y="3095443"/>
            <a:ext cx="925896" cy="730386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>
            <a:stCxn id="34" idx="1"/>
            <a:endCxn id="32" idx="0"/>
          </p:cNvCxnSpPr>
          <p:nvPr/>
        </p:nvCxnSpPr>
        <p:spPr>
          <a:xfrm flipH="1">
            <a:off x="4957134" y="3825829"/>
            <a:ext cx="1040196" cy="486892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>
            <a:stCxn id="34" idx="3"/>
            <a:endCxn id="31" idx="0"/>
          </p:cNvCxnSpPr>
          <p:nvPr/>
        </p:nvCxnSpPr>
        <p:spPr>
          <a:xfrm>
            <a:off x="7445130" y="3825829"/>
            <a:ext cx="963996" cy="486892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>
            <a:stCxn id="34" idx="2"/>
            <a:endCxn id="30" idx="0"/>
          </p:cNvCxnSpPr>
          <p:nvPr/>
        </p:nvCxnSpPr>
        <p:spPr>
          <a:xfrm>
            <a:off x="6721230" y="4130629"/>
            <a:ext cx="0" cy="1780370"/>
          </a:xfrm>
          <a:prstGeom prst="straightConnector1">
            <a:avLst/>
          </a:prstGeom>
          <a:ln w="38100">
            <a:solidFill>
              <a:srgbClr val="1E4E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73403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8" y="5623731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1171" y="227571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383509" y="1304485"/>
            <a:ext cx="2584854" cy="3229853"/>
          </a:xfrm>
        </p:spPr>
        <p:txBody>
          <a:bodyPr>
            <a:normAutofit/>
          </a:bodyPr>
          <a:lstStyle/>
          <a:p>
            <a:pPr algn="l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Театральные игры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игры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Ритмопластика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Инсценировка песен,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попевок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хороводов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различных видов театра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Драматизация сказок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68363" y="312134"/>
            <a:ext cx="30210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работы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5" descr="C:\фотографии\Пасха 14 библиотека\DSCN128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725" y="1431669"/>
            <a:ext cx="5878256" cy="44086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23795360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111581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45" y="5498228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7498068" y="1037140"/>
            <a:ext cx="3778350" cy="5045393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Театральная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ориентироваться в пространстве, равномерно размещаться по площадке, строить диалог с партнёром на заданную тему. Развивать способность произвольно напрягать и расслаблять отдельные группы мышц, запоминать слова героев спектаклей, развивать зрительное слуховое внимание, память, наблюдательность, образное мышление, фантазию, воображение, интерес к сценическому искусству. 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10506" y="169125"/>
            <a:ext cx="98024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</a:t>
            </a:r>
            <a:r>
              <a:rPr lang="ru-RU" sz="3200" b="1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sz="32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49" y="1037140"/>
            <a:ext cx="6727190" cy="50453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125683" y="4813984"/>
            <a:ext cx="971850" cy="12086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91439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745" y="544544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827" y="658660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529289" y="650393"/>
            <a:ext cx="3299781" cy="3464650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Ритмопластика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произвольно реагировать на команду или музыкальный сигнал, готовность действовать согласовано, развивать координацию движения, учить запоминать заданные позы и образно передавать их.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745" y="1564389"/>
            <a:ext cx="5966027" cy="44745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574720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509" y="28893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375450" y="3432158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779" y="92549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9131120" y="1056068"/>
            <a:ext cx="2571019" cy="4880468"/>
          </a:xfrm>
        </p:spPr>
        <p:txBody>
          <a:bodyPr>
            <a:normAutofit fontScale="90000"/>
          </a:bodyPr>
          <a:lstStyle/>
          <a:p>
            <a:pPr algn="l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техника </a:t>
            </a:r>
            <a:r>
              <a:rPr lang="ru-RU" sz="3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речевое дыхание и правильною артикуляцию, чёткую дикцию, разнообразную интонацию логику речи; учить сочинять небольшие рассказы и сказки, подбирать простейшие рифмы; произносить скороговорки и стихи, пополнять словарный запас.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509" y="896909"/>
            <a:ext cx="6916351" cy="51872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938098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588" y="1601813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137" y="2274456"/>
            <a:ext cx="920345" cy="753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77" y="629940"/>
            <a:ext cx="7529680" cy="5996248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7868683" y="3503052"/>
            <a:ext cx="3741807" cy="2949264"/>
          </a:xfrm>
          <a:prstGeom prst="rect">
            <a:avLst/>
          </a:prstGeom>
          <a:solidFill>
            <a:schemeClr val="bg1"/>
          </a:solidFill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ea typeface="+mj-ea"/>
                <a:cs typeface="Segoe UI Light" panose="020B0502040204020203" pitchFamily="34" charset="0"/>
              </a:defRPr>
            </a:lvl1pPr>
          </a:lstStyle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театральной культуры </a:t>
            </a:r>
          </a:p>
          <a:p>
            <a:pPr algn="l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театральной терминологией, с основными видами театрального искусства, воспитывать культуру поведения в театре.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32931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43" y="5074276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518648" y="4860212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334" y="5338536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351927" y="1031437"/>
            <a:ext cx="4546597" cy="3270107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Работа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спектаклем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Учить сочинять этюды по сказкам; развивать навыки действий с воображаемыми предметами; развивать умение пользоваться интонациями, выражающими разнообразные эмоциональные состояния (грустно, радостно, сердито, удивленно, восхищённо, жалобно и т.д.).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868" y="4594294"/>
            <a:ext cx="386141" cy="60602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679" y="1031437"/>
            <a:ext cx="4909653" cy="36822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873949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0" y="5247821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28" y="2647672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10310770" y="3693374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105" y="422648"/>
            <a:ext cx="920345" cy="753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5379" y="3465778"/>
            <a:ext cx="386141" cy="6060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6965" y="-20533"/>
            <a:ext cx="963688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артистических способностей детей через театральную деятельность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15679" y="1097775"/>
            <a:ext cx="6575563" cy="100227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1.Последовательное знакомство детей с различными видами театра.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2.Поэтапное освоение детьми различных видов творчества.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3.Совершенствование артистических навыков детей посредством переживания и воплощения образа в сказках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415679" y="2370784"/>
            <a:ext cx="6575563" cy="124586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1.Инсценировка  песен.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2.Театральные этюды.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3.Развлечения.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4.Фольклорные праздники.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5.Сказки, мюзиклы, водевили, театрализованные представления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15679" y="3881515"/>
            <a:ext cx="6575563" cy="87974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1.Создание театрального коллектива.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2.Изготовление декораций, ширмы.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3.Приобретение кукол для театра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415679" y="5062989"/>
            <a:ext cx="6575563" cy="86801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1.Индивидуальные беседы с родителями.</a:t>
            </a:r>
          </a:p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2.Консультации для воспитателей.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3.Изучение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русских народных игр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415679" y="6201739"/>
            <a:ext cx="6573775" cy="32197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развития артистических способностей детей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Прямая со стрелкой 24"/>
          <p:cNvCxnSpPr>
            <a:stCxn id="19" idx="2"/>
            <a:endCxn id="20" idx="0"/>
          </p:cNvCxnSpPr>
          <p:nvPr/>
        </p:nvCxnSpPr>
        <p:spPr>
          <a:xfrm>
            <a:off x="5703461" y="2100050"/>
            <a:ext cx="0" cy="270734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702566" y="4777794"/>
            <a:ext cx="0" cy="270734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5685661" y="3616645"/>
            <a:ext cx="16905" cy="270734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695765" y="5931005"/>
            <a:ext cx="0" cy="270734"/>
          </a:xfrm>
          <a:prstGeom prst="straightConnector1">
            <a:avLst/>
          </a:prstGeom>
          <a:ln w="5715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4384898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49" y="6032886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60" y="969045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-1532818" y="4324438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4883" y="404835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7018986" y="1423601"/>
            <a:ext cx="4734670" cy="4880429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театрализованная деятельность взрослых и детей, театральное занятие, театрализованная игра на праздниках и развлечениях.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театрально-художественная деятельность, театрализованные игра в повседневной жизни.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Мини-игры на  занятиях, театрализованные игры-спектакли,  мини-сценки с куклами в ходе изучения регионального компонента с детьми, привлечение главной куклы - Петрушки в решение познавательных  задач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1812" y="218060"/>
            <a:ext cx="386141" cy="6060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84738" y="309093"/>
            <a:ext cx="111804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театрализованная  деятельность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30" y="1423601"/>
            <a:ext cx="6018080" cy="45135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099866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7265" y="5200321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0427" y="0"/>
            <a:ext cx="920345" cy="753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46179" y="16342"/>
            <a:ext cx="95193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Создание развивающей </a:t>
            </a:r>
            <a:r>
              <a:rPr lang="ru-RU" sz="32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предметно-пространственной  </a:t>
            </a: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itchFamily="18" charset="0"/>
              </a:rPr>
              <a:t>среды в группе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val 12"/>
          <p:cNvSpPr>
            <a:spLocks noChangeArrowheads="1"/>
          </p:cNvSpPr>
          <p:nvPr/>
        </p:nvSpPr>
        <p:spPr bwMode="auto">
          <a:xfrm>
            <a:off x="1613972" y="1362198"/>
            <a:ext cx="2273300" cy="79057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Аудиозаписи сказок </a:t>
            </a:r>
            <a:r>
              <a:rPr lang="ru-RU" sz="1600" b="1" dirty="0">
                <a:solidFill>
                  <a:srgbClr val="0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1613972" y="2469829"/>
            <a:ext cx="2273300" cy="86154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Детская 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библиотечка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al 11"/>
          <p:cNvSpPr>
            <a:spLocks noChangeArrowheads="1"/>
          </p:cNvSpPr>
          <p:nvPr/>
        </p:nvSpPr>
        <p:spPr bwMode="auto">
          <a:xfrm>
            <a:off x="1613972" y="3648426"/>
            <a:ext cx="2273301" cy="100806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Развивающие игры по</a:t>
            </a:r>
            <a:r>
              <a:rPr lang="ru-RU" sz="1600" b="1" dirty="0">
                <a:solidFill>
                  <a:srgbClr val="00008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сказкам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al 8"/>
          <p:cNvSpPr>
            <a:spLocks noChangeArrowheads="1"/>
          </p:cNvSpPr>
          <p:nvPr/>
        </p:nvSpPr>
        <p:spPr bwMode="auto">
          <a:xfrm>
            <a:off x="4879109" y="4862594"/>
            <a:ext cx="2449513" cy="97631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Иллюстрации к сказкам</a:t>
            </a:r>
          </a:p>
        </p:txBody>
      </p:sp>
      <p:sp>
        <p:nvSpPr>
          <p:cNvPr id="20" name="Oval 17"/>
          <p:cNvSpPr>
            <a:spLocks noChangeArrowheads="1"/>
          </p:cNvSpPr>
          <p:nvPr/>
        </p:nvSpPr>
        <p:spPr bwMode="auto">
          <a:xfrm>
            <a:off x="8322867" y="3648427"/>
            <a:ext cx="2376488" cy="100806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Видеозаписи сказок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val 9"/>
          <p:cNvSpPr>
            <a:spLocks noChangeArrowheads="1"/>
          </p:cNvSpPr>
          <p:nvPr/>
        </p:nvSpPr>
        <p:spPr bwMode="auto">
          <a:xfrm>
            <a:off x="8322867" y="2421410"/>
            <a:ext cx="2376488" cy="9099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«Уголок  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сказки»</a:t>
            </a:r>
          </a:p>
        </p:txBody>
      </p:sp>
      <p:sp>
        <p:nvSpPr>
          <p:cNvPr id="22" name="Oval 10"/>
          <p:cNvSpPr>
            <a:spLocks noChangeArrowheads="1"/>
          </p:cNvSpPr>
          <p:nvPr/>
        </p:nvSpPr>
        <p:spPr bwMode="auto">
          <a:xfrm>
            <a:off x="8325274" y="1362197"/>
            <a:ext cx="2374082" cy="78857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Тематические кроссворды  </a:t>
            </a:r>
            <a:r>
              <a:rPr lang="ru-RU" sz="1600" b="1" dirty="0">
                <a:solidFill>
                  <a:srgbClr val="0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al 7"/>
          <p:cNvSpPr>
            <a:spLocks noChangeArrowheads="1"/>
          </p:cNvSpPr>
          <p:nvPr/>
        </p:nvSpPr>
        <p:spPr bwMode="auto">
          <a:xfrm>
            <a:off x="4879110" y="2150772"/>
            <a:ext cx="2449512" cy="1180598"/>
          </a:xfrm>
          <a:prstGeom prst="ellipse">
            <a:avLst/>
          </a:prstGeom>
          <a:solidFill>
            <a:schemeClr val="accent4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Условия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ahoma" pitchFamily="34" charset="0"/>
            </a:endParaRPr>
          </a:p>
        </p:txBody>
      </p:sp>
      <p:cxnSp>
        <p:nvCxnSpPr>
          <p:cNvPr id="5" name="Прямая соединительная линия 4"/>
          <p:cNvCxnSpPr>
            <a:stCxn id="16" idx="6"/>
            <a:endCxn id="23" idx="1"/>
          </p:cNvCxnSpPr>
          <p:nvPr/>
        </p:nvCxnSpPr>
        <p:spPr>
          <a:xfrm>
            <a:off x="3887272" y="1757486"/>
            <a:ext cx="1350561" cy="566181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17" idx="6"/>
            <a:endCxn id="23" idx="2"/>
          </p:cNvCxnSpPr>
          <p:nvPr/>
        </p:nvCxnSpPr>
        <p:spPr>
          <a:xfrm flipV="1">
            <a:off x="3887272" y="2741071"/>
            <a:ext cx="991838" cy="159529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18" idx="6"/>
            <a:endCxn id="23" idx="3"/>
          </p:cNvCxnSpPr>
          <p:nvPr/>
        </p:nvCxnSpPr>
        <p:spPr>
          <a:xfrm flipV="1">
            <a:off x="3887273" y="3158475"/>
            <a:ext cx="1350560" cy="993982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9" idx="0"/>
            <a:endCxn id="23" idx="4"/>
          </p:cNvCxnSpPr>
          <p:nvPr/>
        </p:nvCxnSpPr>
        <p:spPr>
          <a:xfrm flipV="1">
            <a:off x="6103866" y="3331370"/>
            <a:ext cx="0" cy="1531224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22" idx="2"/>
            <a:endCxn id="23" idx="7"/>
          </p:cNvCxnSpPr>
          <p:nvPr/>
        </p:nvCxnSpPr>
        <p:spPr>
          <a:xfrm flipH="1">
            <a:off x="6969899" y="1756485"/>
            <a:ext cx="1355375" cy="567182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21" idx="2"/>
            <a:endCxn id="23" idx="6"/>
          </p:cNvCxnSpPr>
          <p:nvPr/>
        </p:nvCxnSpPr>
        <p:spPr>
          <a:xfrm flipH="1" flipV="1">
            <a:off x="7328622" y="2741071"/>
            <a:ext cx="994245" cy="135319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stCxn id="20" idx="2"/>
            <a:endCxn id="23" idx="5"/>
          </p:cNvCxnSpPr>
          <p:nvPr/>
        </p:nvCxnSpPr>
        <p:spPr>
          <a:xfrm flipH="1" flipV="1">
            <a:off x="6969899" y="3158475"/>
            <a:ext cx="1352968" cy="993983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12"/>
          <p:cNvSpPr>
            <a:spLocks noChangeArrowheads="1"/>
          </p:cNvSpPr>
          <p:nvPr/>
        </p:nvSpPr>
        <p:spPr bwMode="auto">
          <a:xfrm>
            <a:off x="4967215" y="1077244"/>
            <a:ext cx="2273300" cy="79057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Центр музыки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Прямая соединительная линия 25"/>
          <p:cNvCxnSpPr>
            <a:stCxn id="25" idx="4"/>
            <a:endCxn id="23" idx="0"/>
          </p:cNvCxnSpPr>
          <p:nvPr/>
        </p:nvCxnSpPr>
        <p:spPr>
          <a:xfrm>
            <a:off x="6103865" y="1867819"/>
            <a:ext cx="1" cy="282953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79756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7265" y="5200321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294" y="592761"/>
            <a:ext cx="920345" cy="753900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7790337" y="1645198"/>
            <a:ext cx="3898500" cy="4635267"/>
          </a:xfrm>
        </p:spPr>
        <p:txBody>
          <a:bodyPr>
            <a:normAutofit fontScale="90000"/>
          </a:bodyPr>
          <a:lstStyle/>
          <a:p>
            <a:pPr algn="l">
              <a:lnSpc>
                <a:spcPct val="80000"/>
              </a:lnSpc>
            </a:pPr>
            <a:r>
              <a:rPr lang="ru-RU" sz="20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уголке </a:t>
            </a:r>
            <a:r>
              <a:rPr lang="ru-RU" sz="2000" b="1" dirty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располагаются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различные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театров: бибабо, настольный, театр на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фланелеграфе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теневой театр,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 марионеток и др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реквизит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разыгрывания сценок и спектаклей: набор кукол, ширмы для кукольного театра, костюмы, элементы костюмов, маски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атрибуты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различных игровых позиций: театральный реквизит,  декорации, сценарии, книги, образцы музыкальных произведений, афиши, касса, билеты, карандаши, краски, клей, виды бумаги, природный материал.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84737" y="300374"/>
            <a:ext cx="109873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уголка театрализованной деятельности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509" y="1645197"/>
            <a:ext cx="6180356" cy="46352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447748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11" y="512384"/>
            <a:ext cx="495264" cy="9745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825" y="5044334"/>
            <a:ext cx="1383331" cy="17666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779" y="5677897"/>
            <a:ext cx="1766534" cy="11801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978" y="-281815"/>
            <a:ext cx="1913925" cy="202779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141" y="2314576"/>
            <a:ext cx="471359" cy="7397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990" y="640070"/>
            <a:ext cx="766227" cy="71917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401" y="859106"/>
            <a:ext cx="4867616" cy="36507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875" y="3330399"/>
            <a:ext cx="4570493" cy="3427870"/>
          </a:xfrm>
          <a:prstGeom prst="rect">
            <a:avLst/>
          </a:prstGeom>
        </p:spPr>
      </p:pic>
      <p:pic>
        <p:nvPicPr>
          <p:cNvPr id="11" name="Picture 6" descr="C:\Докумерты сад\Для Нади интернет\Фото муз. зал\DSC_008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874" y="128859"/>
            <a:ext cx="4570493" cy="3027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23052924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02 0.20046 L 0.45338 0.01782 " pathEditMode="relative" rAng="0" ptsTypes="AA">
                                      <p:cBhvr>
                                        <p:cTn id="6" dur="1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20" y="-91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ачальник\Desktop\Новая папка\DSC022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242" y="264068"/>
            <a:ext cx="3607415" cy="27051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ачальник\Desktop\Новая папка\DSC022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928" r="6553" b="12653"/>
          <a:stretch/>
        </p:blipFill>
        <p:spPr bwMode="auto">
          <a:xfrm>
            <a:off x="1495211" y="3259394"/>
            <a:ext cx="4227476" cy="3200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Начальник\Desktop\Новая папка\DSC022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632" y="929148"/>
            <a:ext cx="3761289" cy="50158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206143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чальник\Desktop\Планирование 2017-2018\Фото 2017 начало\DSCN45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87" y="1408470"/>
            <a:ext cx="5142271" cy="38567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Начальник\Desktop\Планирование 2017-2018\Фото 2017 начало\Новая папка\IMG_20171016_135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954" y="1408470"/>
            <a:ext cx="5142271" cy="38567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773754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980" y="5092497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754" y="356477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193492" y="3587450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1323" y="143009"/>
            <a:ext cx="920345" cy="753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54038" y="294997"/>
            <a:ext cx="74994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Взаимодействие педагога с родителями</a:t>
            </a:r>
            <a:endParaRPr lang="ru-RU" sz="3200" dirty="0"/>
          </a:p>
        </p:txBody>
      </p:sp>
      <p:sp>
        <p:nvSpPr>
          <p:cNvPr id="16" name="Oval 8"/>
          <p:cNvSpPr>
            <a:spLocks noChangeArrowheads="1"/>
          </p:cNvSpPr>
          <p:nvPr/>
        </p:nvSpPr>
        <p:spPr bwMode="auto">
          <a:xfrm>
            <a:off x="8283514" y="1123023"/>
            <a:ext cx="3241675" cy="108743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Развлечения         </a:t>
            </a:r>
            <a:endParaRPr lang="en-US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«В мире сказок и приключений» </a:t>
            </a:r>
            <a:r>
              <a:rPr lang="ru-RU" sz="1600" b="1" dirty="0">
                <a:solidFill>
                  <a:srgbClr val="0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val 13"/>
          <p:cNvSpPr>
            <a:spLocks noChangeArrowheads="1"/>
          </p:cNvSpPr>
          <p:nvPr/>
        </p:nvSpPr>
        <p:spPr bwMode="auto">
          <a:xfrm>
            <a:off x="1148707" y="1255643"/>
            <a:ext cx="2736850" cy="128588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Мастер-классы «Приемы работы со сказкой»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val 12"/>
          <p:cNvSpPr>
            <a:spLocks noChangeArrowheads="1"/>
          </p:cNvSpPr>
          <p:nvPr/>
        </p:nvSpPr>
        <p:spPr bwMode="auto">
          <a:xfrm>
            <a:off x="8716902" y="2791626"/>
            <a:ext cx="2808287" cy="129857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Конкурсы, выставки «Шаги в сказочном мире»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val 9"/>
          <p:cNvSpPr>
            <a:spLocks noChangeArrowheads="1"/>
          </p:cNvSpPr>
          <p:nvPr/>
        </p:nvSpPr>
        <p:spPr bwMode="auto">
          <a:xfrm>
            <a:off x="7781864" y="4374831"/>
            <a:ext cx="3743325" cy="187166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Письменные консультации «Сказка -  одно из эффективных средств развития ребенка»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1148707" y="4374831"/>
            <a:ext cx="3743325" cy="228601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Показ непосредственно образовательной деятельности на родительском часе «Сказка в дверь стучится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1600" b="1" dirty="0" smtClean="0">
              <a:latin typeface="Tahoma" pitchFamily="34" charset="0"/>
            </a:endParaRPr>
          </a:p>
          <a:p>
            <a:pPr algn="ctr"/>
            <a:endParaRPr lang="ru-RU" sz="1600" b="1" dirty="0" smtClean="0">
              <a:latin typeface="Tahoma" pitchFamily="34" charset="0"/>
            </a:endParaRPr>
          </a:p>
          <a:p>
            <a:pPr algn="ctr"/>
            <a:endParaRPr lang="ru-RU" sz="1600" b="1" dirty="0" smtClean="0">
              <a:latin typeface="Tahoma" pitchFamily="34" charset="0"/>
            </a:endParaRPr>
          </a:p>
          <a:p>
            <a:pPr algn="ctr"/>
            <a:endParaRPr lang="ru-RU" sz="1600" b="1" dirty="0">
              <a:latin typeface="Tahoma" pitchFamily="34" charset="0"/>
            </a:endParaRPr>
          </a:p>
        </p:txBody>
      </p:sp>
      <p:sp>
        <p:nvSpPr>
          <p:cNvPr id="21" name="Oval 7"/>
          <p:cNvSpPr>
            <a:spLocks noChangeArrowheads="1"/>
          </p:cNvSpPr>
          <p:nvPr/>
        </p:nvSpPr>
        <p:spPr bwMode="auto">
          <a:xfrm>
            <a:off x="1148707" y="2790381"/>
            <a:ext cx="2879725" cy="11525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Информационный стенд</a:t>
            </a: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«В сказке сила»</a:t>
            </a:r>
          </a:p>
        </p:txBody>
      </p:sp>
      <p:sp>
        <p:nvSpPr>
          <p:cNvPr id="22" name="AutoShape 15"/>
          <p:cNvSpPr>
            <a:spLocks noChangeArrowheads="1"/>
          </p:cNvSpPr>
          <p:nvPr/>
        </p:nvSpPr>
        <p:spPr bwMode="auto">
          <a:xfrm>
            <a:off x="4892032" y="2360063"/>
            <a:ext cx="2663825" cy="1800225"/>
          </a:xfrm>
          <a:prstGeom prst="octagon">
            <a:avLst>
              <a:gd name="adj" fmla="val 29287"/>
            </a:avLst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Формы 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взаимодействия</a:t>
            </a:r>
          </a:p>
        </p:txBody>
      </p:sp>
      <p:cxnSp>
        <p:nvCxnSpPr>
          <p:cNvPr id="23" name="Прямая соединительная линия 22"/>
          <p:cNvCxnSpPr>
            <a:stCxn id="17" idx="5"/>
            <a:endCxn id="22" idx="5"/>
          </p:cNvCxnSpPr>
          <p:nvPr/>
        </p:nvCxnSpPr>
        <p:spPr>
          <a:xfrm>
            <a:off x="3484755" y="2353214"/>
            <a:ext cx="1407277" cy="534081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22" idx="0"/>
            <a:endCxn id="16" idx="3"/>
          </p:cNvCxnSpPr>
          <p:nvPr/>
        </p:nvCxnSpPr>
        <p:spPr>
          <a:xfrm flipV="1">
            <a:off x="7555857" y="2051203"/>
            <a:ext cx="1202389" cy="836092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1" idx="6"/>
            <a:endCxn id="22" idx="4"/>
          </p:cNvCxnSpPr>
          <p:nvPr/>
        </p:nvCxnSpPr>
        <p:spPr>
          <a:xfrm>
            <a:off x="4028432" y="3366644"/>
            <a:ext cx="863600" cy="266412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22" idx="1"/>
            <a:endCxn id="18" idx="2"/>
          </p:cNvCxnSpPr>
          <p:nvPr/>
        </p:nvCxnSpPr>
        <p:spPr>
          <a:xfrm flipV="1">
            <a:off x="7555857" y="3440914"/>
            <a:ext cx="1161045" cy="192142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22" idx="2"/>
            <a:endCxn id="19" idx="1"/>
          </p:cNvCxnSpPr>
          <p:nvPr/>
        </p:nvCxnSpPr>
        <p:spPr>
          <a:xfrm>
            <a:off x="7028625" y="4160288"/>
            <a:ext cx="1301436" cy="488642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20" idx="7"/>
            <a:endCxn id="22" idx="3"/>
          </p:cNvCxnSpPr>
          <p:nvPr/>
        </p:nvCxnSpPr>
        <p:spPr>
          <a:xfrm flipV="1">
            <a:off x="4343835" y="4160288"/>
            <a:ext cx="1075429" cy="549322"/>
          </a:xfrm>
          <a:prstGeom prst="line">
            <a:avLst/>
          </a:prstGeom>
          <a:ln w="38100">
            <a:solidFill>
              <a:srgbClr val="1E4E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586424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758" y="5187442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4583134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232" y="923451"/>
            <a:ext cx="920345" cy="753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12" y="3601360"/>
            <a:ext cx="386141" cy="606027"/>
          </a:xfrm>
          <a:prstGeom prst="rect">
            <a:avLst/>
          </a:prstGeom>
        </p:spPr>
      </p:pic>
      <p:pic>
        <p:nvPicPr>
          <p:cNvPr id="3074" name="Picture 2" descr="F:\Алла Анд\SAM_062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113" y="585232"/>
            <a:ext cx="3826700" cy="2870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фотографии\Что Где Когда Масленка\DSCN221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112" y="3665502"/>
            <a:ext cx="3826701" cy="28700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3" descr="E:\100PHOTO\SAM_036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39592" y="585233"/>
            <a:ext cx="3853281" cy="2889960"/>
          </a:xfrm>
          <a:prstGeom prst="rect">
            <a:avLst/>
          </a:prstGeom>
          <a:noFill/>
        </p:spPr>
      </p:pic>
      <p:pic>
        <p:nvPicPr>
          <p:cNvPr id="13" name="Picture 4" descr="E:\100PHOTO\SAM_036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59232" y="3665503"/>
            <a:ext cx="3826701" cy="28700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069340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331913" y="293688"/>
            <a:ext cx="9744126" cy="954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«Результативность профессиональной педагогической деятельности и достигнутые эффекты»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18" y="156957"/>
            <a:ext cx="748195" cy="702253"/>
          </a:xfrm>
          <a:prstGeom prst="rect">
            <a:avLst/>
          </a:prstGeom>
        </p:spPr>
      </p:pic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777797307"/>
              </p:ext>
            </p:extLst>
          </p:nvPr>
        </p:nvGraphicFramePr>
        <p:xfrm>
          <a:off x="737419" y="1741118"/>
          <a:ext cx="5619136" cy="3907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666271" y="2202783"/>
            <a:ext cx="5102942" cy="25545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anchor="ctr">
            <a:spAutoFit/>
          </a:bodyPr>
          <a:lstStyle/>
          <a:p>
            <a:r>
              <a:rPr lang="ru-RU" alt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Анализ </a:t>
            </a:r>
            <a:r>
              <a:rPr lang="ru-RU" alt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результатов наглядно свидетельствует об эффективности разработанной </a:t>
            </a:r>
            <a:r>
              <a:rPr lang="ru-RU" alt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мероприятий, направленных </a:t>
            </a:r>
            <a:r>
              <a:rPr lang="ru-RU" alt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alt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театральной деятельности детей дошкольного </a:t>
            </a:r>
            <a:r>
              <a:rPr lang="ru-RU" alt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возраста. Процент детей </a:t>
            </a:r>
            <a:r>
              <a:rPr lang="ru-RU" alt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конец года с уровнем </a:t>
            </a:r>
            <a:r>
              <a:rPr lang="ru-RU" alt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alt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увеличился в разы. </a:t>
            </a:r>
            <a:endParaRPr lang="en-US" altLang="en-US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0160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0.50092 -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3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7561" y="1371602"/>
            <a:ext cx="6216723" cy="3023417"/>
          </a:xfrm>
        </p:spPr>
        <p:txBody>
          <a:bodyPr>
            <a:noAutofit/>
          </a:bodyPr>
          <a:lstStyle/>
          <a:p>
            <a:pPr lvl="0" algn="l" fontAlgn="base">
              <a:lnSpc>
                <a:spcPct val="100000"/>
              </a:lnSpc>
              <a:spcAft>
                <a:spcPct val="0"/>
              </a:spcAft>
            </a:pP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Выступление на педсовете,</a:t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Мастер-класс для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педагогов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Открытые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занятия педагогов,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Участие в областных проектах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(Золотой ключик)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/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Публикации своего опыта в социальных сетях,</a:t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Участие в форумах в области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образования (зональный семинар </a:t>
            </a:r>
            <a:r>
              <a:rPr lang="ru-RU" sz="2000" b="1" dirty="0" err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Шаранга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),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/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Заседания «Круглого стола», </a:t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  <a:t>Участие в районом методическом объединении.</a:t>
            </a:r>
            <a:br>
              <a:rPr lang="ru-RU" sz="20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Calibri" pitchFamily="34" charset="0"/>
              </a:rPr>
            </a:b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957815" y="242990"/>
            <a:ext cx="11046542" cy="954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Транслируемость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практических достижений профессиональной деятельности педагогического работника»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20" y="217674"/>
            <a:ext cx="748195" cy="702253"/>
          </a:xfrm>
          <a:prstGeom prst="rect">
            <a:avLst/>
          </a:prstGeom>
        </p:spPr>
      </p:pic>
      <p:pic>
        <p:nvPicPr>
          <p:cNvPr id="10" name="Рисунок 9" descr="C:\Users\1\Desktop\рисунки-кружок\2015-08-03\Image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43" t="1980"/>
          <a:stretch>
            <a:fillRect/>
          </a:stretch>
        </p:blipFill>
        <p:spPr bwMode="auto">
          <a:xfrm>
            <a:off x="334125" y="1592826"/>
            <a:ext cx="1678174" cy="239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2" descr="C:\Users\Начальник\Desktop\Сканированные грамоты\2017-02-04 2\2 007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25" y="4291780"/>
            <a:ext cx="1728226" cy="2403986"/>
          </a:xfrm>
          <a:prstGeom prst="rect">
            <a:avLst/>
          </a:prstGeom>
          <a:noFill/>
          <a:extLst/>
        </p:spPr>
      </p:pic>
      <p:pic>
        <p:nvPicPr>
          <p:cNvPr id="12" name="Picture 2" descr="I:\докумены в портфолио\img013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230821" y="1331073"/>
            <a:ext cx="1805017" cy="239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" name="Рисунок 12" descr="C:\Users\Начальник\Desktop\Алла Анд\img018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1940" y="4291780"/>
            <a:ext cx="1607795" cy="20777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C:\Users\Начальник\Desktop\Алла Анд\img005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0161"/>
          <a:stretch/>
        </p:blipFill>
        <p:spPr bwMode="auto">
          <a:xfrm rot="16200000">
            <a:off x="2929132" y="4420863"/>
            <a:ext cx="1583012" cy="2676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C:\Users\Начальник\Desktop\Алла Анд\Document_6.tif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77"/>
          <a:stretch/>
        </p:blipFill>
        <p:spPr bwMode="auto">
          <a:xfrm>
            <a:off x="8418129" y="4477999"/>
            <a:ext cx="1522283" cy="20303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2050" name="Picture 2" descr="F:\Аттестация 2017\Скриншот 1.bmp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170" y="5009511"/>
            <a:ext cx="2710204" cy="1498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="" xmlns:p14="http://schemas.microsoft.com/office/powerpoint/2010/main" val="4995391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0.50092 -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3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9587" y="-347322"/>
            <a:ext cx="2348721" cy="24884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9" y="5341988"/>
            <a:ext cx="924802" cy="868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78" y="2020246"/>
            <a:ext cx="456953" cy="8991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951" flipH="1">
            <a:off x="205829" y="3358523"/>
            <a:ext cx="971850" cy="12086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7326" y="1266346"/>
            <a:ext cx="920345" cy="7539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7" y="2725343"/>
            <a:ext cx="386141" cy="60602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42996" y="147747"/>
            <a:ext cx="10274502" cy="1558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1E4E79"/>
                </a:solidFill>
                <a:latin typeface="Times New Roman" pitchFamily="18" charset="0"/>
                <a:cs typeface="Times New Roman" pitchFamily="18" charset="0"/>
              </a:rPr>
              <a:t>Театр – эта самая настоящая игра, которая никогда не надоедает, потому что изменяется, усложняется и развивается вместе с детьми.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426" y="1706090"/>
            <a:ext cx="7220044" cy="45994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39548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400" advClick="0">
        <p14:doors dir="vert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29 -0.00532 L -0.53555 0.00648 " pathEditMode="relative" rAng="0" ptsTypes="AA">
                                      <p:cBhvr>
                                        <p:cTn id="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2.59259E-6 L 0.3599 -0.005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-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2226" y="1315011"/>
            <a:ext cx="6236083" cy="167997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1E4E7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solidFill>
                <a:srgbClr val="1E4E7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2219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Презентация1" id="{AD300A45-241B-484A-8AB7-E4E106A9140C}" vid="{035C38CC-2C83-46D0-869F-FABCD5E447C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D7DA39ED-743A-42D6-9416-1284B80FBA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AAC4FE-6AA2-4812-A805-2E0A445923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3FA65F-4361-4E04-8BDA-4F8256B2EBC3}">
  <ds:schemaRefs>
    <ds:schemaRef ds:uri="http://purl.org/dc/dcmitype/"/>
    <ds:schemaRef ds:uri="6ee78bd2-4339-4042-adc0-bcc646419980"/>
    <ds:schemaRef ds:uri="http://purl.org/dc/elements/1.1/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2547570a-e5f4-4946-a4c3-82580e42479e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на тему Природа и мир вокруг нас с птичками</Template>
  <TotalTime>0</TotalTime>
  <Words>805</Words>
  <Application>Microsoft Office PowerPoint</Application>
  <PresentationFormat>Произвольный</PresentationFormat>
  <Paragraphs>146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Тема1</vt:lpstr>
      <vt:lpstr>Слайд 1</vt:lpstr>
      <vt:lpstr>Тема: «Театрализованная деятельность в детском саду»</vt:lpstr>
      <vt:lpstr>Изучение научно-педагогической литературы, передового опыта  коллег; организация соответствующей предметно– развивающей среды в соответствии с ФГОС и возрастом детей ; постановка цели, разработка содержания образовательно-воспитательного процесса; составления плана работы ;поиск наиболее эффективных методов работы с детьми ;привлечение родителей для реализации плана . </vt:lpstr>
      <vt:lpstr> Актуальность избранной мной темы на современном этапе определяется ФГОС (федеральными государственными образовательными стандартами) т. е. педагогика из «дидактической становится развивающей», а значит использование элементов театрализации, развития музыкальных творческих способностей, импровизации в процессе обучения и воспитания детей становится все более заметным, являясь одним из перспективных направлений педагогической мысли.  Дошкольный возраст - один из наиболее ответственных периодов в жизни каждого человека. Именно в эти годы закладываются основы здоровья, гармоничного умственного, нравственного и физического развития ребенка, формируется личность человека. В период от трех до семи лет ребенок интенсивно растет и развивается. Поэтому так важно с самого раннего детства приобщать маленького человека к театру, литературе, живописи, музыке. Чем раньше это начать, тем больших результатов можно достигнуть. Уникальные возможности каждого ребенка полнее всего проявляются и развиваются в творческой деятельности, одной из которых в детском саду является театрализация. Увлечь детей искусством, научить их понимать прекрасное - главная миссия музыкального руководителя. </vt:lpstr>
      <vt:lpstr> «Театрализованная деятельность является неисчерпаемым источником развития чувств, переживаний и эмоциональных открытий ребенка, приобщает его к духовному богатству. Постановка сказки заставляет волноваться, сопереживать персонажу и событиям, и в процессе этого сопереживания создаются определенные отношения и моральные оценки, просто сообщаемые и усваиваемые» (В. А. Сухомлинский). </vt:lpstr>
      <vt:lpstr>ЦЕЛЬ: формирование художественно - эстетического развития, всесторонне - развитой творческой личности дошкольника средствами театрализованной деятельности, определение значения театрального искусства как средства развития музыкальных творческих способностей детей, эмоциональной сферы, формирование эмоционального восприятия жизни.</vt:lpstr>
      <vt:lpstr>состоит в рассмотрении проблемы развития музыкальных творческих способностей дошкольников средствами театрального искусства, в разработке форм и методов работы с детьми как на занятиях по музыкальному воспитанию, так и вне занятий, в обозначении основных направлений организации музыкально-театрального искусства. </vt:lpstr>
      <vt:lpstr>Театрализованная деятельность в детском саду - это хорошая возможность раскрытия творческого потенциала ребенка, воспитания творческой направленности личности. Дети  учатся замечать в окружающем мире интересные идеи, воплощать их, создавать свой художественный образ персонажа,  у них развивается творческое воображение, ассоциативное мышление, речь, умение видеть необычные моменты в обыденном.     Театрализованная деятельность помогает ребенку преодолеть робость, неуверенность в себе, застенчивость.     Таким образом, театр помогает ребенку развиваться всесторонне. </vt:lpstr>
      <vt:lpstr> Театрализованная деятельность помогает: - сформировать правильную модель поведения в современном мире; - повысить общую культуру ребенка, приобщать к духовным ценностям; - познакомить его с детской литературой, музыкой, изобразительным искусством, правилами этикета, обрядами, традициями; - дать  детям элементарные представления о видах театра.  - совершенствовать навык воплощать в игре определенные переживания, побуждать к созданию новых образов, побуждать к мышлению.  - способствовать  развитию игрового поведения, эстетического чувства, способности творчески относиться к любому делу, умения общаться со сверстниками и взрослыми;  - способствовать развитию сценического творчества , музыкальных и артистических способностей детей; - развивать навыки публичного выступления и творческого содружества.</vt:lpstr>
      <vt:lpstr>Слайд 10</vt:lpstr>
      <vt:lpstr>Театральные игры Речевые игры Ритмопластика Инсценировка песен, попевок, хороводов Использование различных видов театра Драматизация сказок </vt:lpstr>
      <vt:lpstr>    Театральная игра      Задачи: Учить детей ориентироваться в пространстве, равномерно размещаться по площадке, строить диалог с партнёром на заданную тему. Развивать способность произвольно напрягать и расслаблять отдельные группы мышц, запоминать слова героев спектаклей, развивать зрительное слуховое внимание, память, наблюдательность, образное мышление, фантазию, воображение, интерес к сценическому искусству. </vt:lpstr>
      <vt:lpstr>    Ритмопластика        Задачи: Развивать умение произвольно реагировать на команду или музыкальный сигнал, готовность действовать согласовано, развивать координацию движения, учить запоминать заданные позы и образно передавать их.</vt:lpstr>
      <vt:lpstr>   Культура и техника речи  Задачи: Развивать речевое дыхание и правильною артикуляцию, чёткую дикцию, разнообразную интонацию логику речи; учить сочинять небольшие рассказы и сказки, подбирать простейшие рифмы; произносить скороговорки и стихи, пополнять словарный запас.</vt:lpstr>
      <vt:lpstr>Слайд 15</vt:lpstr>
      <vt:lpstr>    Работа над спектаклем         Задачи: Учить сочинять этюды по сказкам; развивать навыки действий с воображаемыми предметами; развивать умение пользоваться интонациями, выражающими разнообразные эмоциональные состояния (грустно, радостно, сердито, удивленно, восхищённо, жалобно и т.д.).</vt:lpstr>
      <vt:lpstr>Слайд 17</vt:lpstr>
      <vt:lpstr>Совместная театрализованная деятельность взрослых и детей, театральное занятие, театрализованная игра на праздниках и развлечениях.  Самостоятельная театрально-художественная деятельность, театрализованные игра в повседневной жизни.   Мини-игры на  занятиях, театрализованные игры-спектакли,  мини-сценки с куклами в ходе изучения регионального компонента с детьми, привлечение главной куклы - Петрушки в решение познавательных  задач.</vt:lpstr>
      <vt:lpstr>Слайд 19</vt:lpstr>
      <vt:lpstr>В уголке располагаются:   - различные виды театров: бибабо, настольный, театр на фланелеграфе, теневой театр, театр марионеток и др.;  - реквизит для разыгрывания сценок и спектаклей: набор кукол, ширмы для кукольного театра, костюмы, элементы костюмов, маски;  - атрибуты для различных игровых позиций: театральный реквизит,  декорации, сценарии, книги, образцы музыкальных произведений, афиши, касса, билеты, карандаши, краски, клей, виды бумаги, природный материал.</vt:lpstr>
      <vt:lpstr>Слайд 21</vt:lpstr>
      <vt:lpstr>Слайд 22</vt:lpstr>
      <vt:lpstr>Слайд 23</vt:lpstr>
      <vt:lpstr>Слайд 24</vt:lpstr>
      <vt:lpstr>Слайд 25</vt:lpstr>
      <vt:lpstr>Слайд 26</vt:lpstr>
      <vt:lpstr>Выступление на педсовете, Мастер-класс для педагогов, Открытые занятия педагогов, Участие в областных проектах (Золотой ключик) Публикации своего опыта в социальных сетях, Участие в форумах в области образования (зональный семинар Шаранга), Заседания «Круглого стола»,  Участие в районом методическом объединении. </vt:lpstr>
      <vt:lpstr>Слайд 28</vt:lpstr>
      <vt:lpstr>Спасибо за внимание!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2018-01-02T23:37:10Z</dcterms:created>
  <dcterms:modified xsi:type="dcterms:W3CDTF">2020-04-29T11:45:10Z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